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0"/>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71" r:id="rId14"/>
    <p:sldId id="269" r:id="rId15"/>
    <p:sldId id="272" r:id="rId16"/>
    <p:sldId id="305" r:id="rId17"/>
    <p:sldId id="299" r:id="rId18"/>
    <p:sldId id="300" r:id="rId19"/>
    <p:sldId id="301" r:id="rId20"/>
    <p:sldId id="302" r:id="rId21"/>
    <p:sldId id="281" r:id="rId22"/>
    <p:sldId id="282" r:id="rId23"/>
    <p:sldId id="283" r:id="rId24"/>
    <p:sldId id="284" r:id="rId25"/>
    <p:sldId id="306" r:id="rId26"/>
    <p:sldId id="270" r:id="rId27"/>
    <p:sldId id="307" r:id="rId28"/>
    <p:sldId id="308" r:id="rId29"/>
    <p:sldId id="309" r:id="rId30"/>
    <p:sldId id="310" r:id="rId31"/>
    <p:sldId id="311" r:id="rId32"/>
    <p:sldId id="275" r:id="rId33"/>
    <p:sldId id="276" r:id="rId34"/>
    <p:sldId id="312" r:id="rId35"/>
    <p:sldId id="313" r:id="rId36"/>
    <p:sldId id="314" r:id="rId37"/>
    <p:sldId id="315" r:id="rId38"/>
    <p:sldId id="316" r:id="rId39"/>
    <p:sldId id="317" r:id="rId40"/>
    <p:sldId id="273" r:id="rId41"/>
    <p:sldId id="318" r:id="rId42"/>
    <p:sldId id="319" r:id="rId43"/>
    <p:sldId id="296" r:id="rId44"/>
    <p:sldId id="277" r:id="rId45"/>
    <p:sldId id="278" r:id="rId46"/>
    <p:sldId id="279" r:id="rId47"/>
    <p:sldId id="274" r:id="rId48"/>
    <p:sldId id="30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47" autoAdjust="0"/>
  </p:normalViewPr>
  <p:slideViewPr>
    <p:cSldViewPr>
      <p:cViewPr varScale="1">
        <p:scale>
          <a:sx n="61" d="100"/>
          <a:sy n="61" d="100"/>
        </p:scale>
        <p:origin x="-154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scatterChart>
        <c:scatterStyle val="lineMarker"/>
        <c:ser>
          <c:idx val="0"/>
          <c:order val="0"/>
          <c:tx>
            <c:strRef>
              <c:f>Sheet1!$B$1</c:f>
              <c:strCache>
                <c:ptCount val="1"/>
                <c:pt idx="0">
                  <c:v>Atoms</c:v>
                </c:pt>
              </c:strCache>
            </c:strRef>
          </c:tx>
          <c:spPr>
            <a:ln w="50800"/>
          </c:spPr>
          <c:marker>
            <c:symbol val="none"/>
          </c:marker>
          <c:xVal>
            <c:numRef>
              <c:f>Sheet1!$A$2:$A$3</c:f>
              <c:numCache>
                <c:formatCode>General</c:formatCode>
                <c:ptCount val="2"/>
                <c:pt idx="0">
                  <c:v>10000</c:v>
                </c:pt>
                <c:pt idx="1">
                  <c:v>10</c:v>
                </c:pt>
              </c:numCache>
            </c:numRef>
          </c:xVal>
          <c:yVal>
            <c:numRef>
              <c:f>Sheet1!$B$2:$B$3</c:f>
              <c:numCache>
                <c:formatCode>General</c:formatCode>
                <c:ptCount val="2"/>
                <c:pt idx="0">
                  <c:v>100000</c:v>
                </c:pt>
                <c:pt idx="1">
                  <c:v>10</c:v>
                </c:pt>
              </c:numCache>
            </c:numRef>
          </c:yVal>
        </c:ser>
        <c:axId val="45315200"/>
        <c:axId val="45568000"/>
      </c:scatterChart>
      <c:valAx>
        <c:axId val="45315200"/>
        <c:scaling>
          <c:logBase val="10"/>
          <c:orientation val="maxMin"/>
        </c:scaling>
        <c:axPos val="b"/>
        <c:title>
          <c:tx>
            <c:rich>
              <a:bodyPr/>
              <a:lstStyle/>
              <a:p>
                <a:pPr>
                  <a:defRPr/>
                </a:pPr>
                <a:r>
                  <a:rPr lang="en-US"/>
                  <a:t>Technology Node (nm)</a:t>
                </a:r>
              </a:p>
            </c:rich>
          </c:tx>
          <c:layout/>
        </c:title>
        <c:numFmt formatCode="General" sourceLinked="1"/>
        <c:tickLblPos val="nextTo"/>
        <c:crossAx val="45568000"/>
        <c:crosses val="autoZero"/>
        <c:crossBetween val="midCat"/>
      </c:valAx>
      <c:valAx>
        <c:axId val="45568000"/>
        <c:scaling>
          <c:logBase val="10"/>
          <c:orientation val="minMax"/>
        </c:scaling>
        <c:axPos val="l"/>
        <c:majorGridlines/>
        <c:title>
          <c:tx>
            <c:rich>
              <a:bodyPr rot="-5400000" vert="horz"/>
              <a:lstStyle/>
              <a:p>
                <a:pPr>
                  <a:defRPr/>
                </a:pPr>
                <a:r>
                  <a:rPr lang="en-US" dirty="0"/>
                  <a:t>Average Number of Dopant Atoms</a:t>
                </a:r>
              </a:p>
            </c:rich>
          </c:tx>
          <c:layout/>
        </c:title>
        <c:numFmt formatCode="General" sourceLinked="1"/>
        <c:tickLblPos val="nextTo"/>
        <c:crossAx val="45315200"/>
        <c:crosses val="max"/>
        <c:crossBetween val="midCat"/>
      </c:valAx>
    </c:plotArea>
    <c:plotVisOnly val="1"/>
  </c:chart>
  <c:txPr>
    <a:bodyPr/>
    <a:lstStyle/>
    <a:p>
      <a:pPr>
        <a:defRPr sz="16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52BFEA-8A6C-4275-818E-793E82570E54}" type="datetimeFigureOut">
              <a:rPr lang="en-US" smtClean="0"/>
              <a:pPr/>
              <a:t>12/8/2011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5D1F7D-9699-4A7C-A777-5FD82FEB32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Atomistic implies that the effect is more pronounced the closer devices get to atomic scale</a:t>
            </a:r>
            <a:endParaRPr lang="en-US" dirty="0"/>
          </a:p>
        </p:txBody>
      </p:sp>
      <p:sp>
        <p:nvSpPr>
          <p:cNvPr id="4" name="Slide Number Placeholder 3"/>
          <p:cNvSpPr>
            <a:spLocks noGrp="1"/>
          </p:cNvSpPr>
          <p:nvPr>
            <p:ph type="sldNum" sz="quarter" idx="10"/>
          </p:nvPr>
        </p:nvSpPr>
        <p:spPr/>
        <p:txBody>
          <a:bodyPr/>
          <a:lstStyle/>
          <a:p>
            <a:fld id="{265D1F7D-9699-4A7C-A777-5FD82FEB3237}"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Left image</a:t>
            </a:r>
            <a:r>
              <a:rPr lang="en-US" baseline="0" dirty="0" smtClean="0"/>
              <a:t> source: </a:t>
            </a:r>
            <a:r>
              <a:rPr lang="en-US" dirty="0" smtClean="0"/>
              <a:t>http://www.goldstandardsimulations.com/services/statistical-variability/variability-sources/</a:t>
            </a:r>
            <a:endParaRPr lang="en-US" dirty="0"/>
          </a:p>
        </p:txBody>
      </p:sp>
      <p:sp>
        <p:nvSpPr>
          <p:cNvPr id="4" name="Slide Number Placeholder 3"/>
          <p:cNvSpPr>
            <a:spLocks noGrp="1"/>
          </p:cNvSpPr>
          <p:nvPr>
            <p:ph type="sldNum" sz="quarter" idx="10"/>
          </p:nvPr>
        </p:nvSpPr>
        <p:spPr/>
        <p:txBody>
          <a:bodyPr/>
          <a:lstStyle/>
          <a:p>
            <a:fld id="{265D1F7D-9699-4A7C-A777-5FD82FEB3237}"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dirty="0"/>
          </a:p>
        </p:txBody>
      </p:sp>
      <p:sp>
        <p:nvSpPr>
          <p:cNvPr id="4" name="Slide Number Placeholder 3"/>
          <p:cNvSpPr>
            <a:spLocks noGrp="1"/>
          </p:cNvSpPr>
          <p:nvPr>
            <p:ph type="sldNum" sz="quarter" idx="10"/>
          </p:nvPr>
        </p:nvSpPr>
        <p:spPr/>
        <p:txBody>
          <a:bodyPr/>
          <a:lstStyle/>
          <a:p>
            <a:fld id="{265D1F7D-9699-4A7C-A777-5FD82FEB3237}" type="slidenum">
              <a:rPr lang="en-US" smtClean="0"/>
              <a:pPr/>
              <a:t>35</a:t>
            </a:fld>
            <a:endParaRPr lang="en-US"/>
          </a:p>
        </p:txBody>
      </p:sp>
    </p:spTree>
    <p:extLst>
      <p:ext uri="{BB962C8B-B14F-4D97-AF65-F5344CB8AC3E}">
        <p14:creationId xmlns="" xmlns:p14="http://schemas.microsoft.com/office/powerpoint/2010/main" val="3942524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1BB175F-DE1F-45EB-A97E-C44ED74EC937}" type="datetime1">
              <a:rPr lang="en-US" smtClean="0"/>
              <a:t>12/8/2011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ED5B880-2577-48A1-BAA1-A15E3F68CF7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46FF1-F72A-4E98-8CF2-D0A627D12F82}" type="datetime1">
              <a:rPr lang="en-US" smtClean="0"/>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2ED870-556F-462F-BAF7-CA2FB667CC4C}" type="datetime1">
              <a:rPr lang="en-US" smtClean="0"/>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38CB09-5DE3-4CAC-BA8D-E8BDFB1C1C04}" type="datetime1">
              <a:rPr lang="en-US" smtClean="0"/>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69C69D-83F6-4EDA-B5E5-B0352D72BB90}" type="datetime1">
              <a:rPr lang="en-US" smtClean="0"/>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880-2577-48A1-BAA1-A15E3F68CF7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F54E24-442B-4C20-BD5C-1BF5CC76F74B}" type="datetime1">
              <a:rPr lang="en-US" smtClean="0"/>
              <a:t>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139F622-E888-4B39-A133-0BF835D03D36}" type="datetime1">
              <a:rPr lang="en-US" smtClean="0"/>
              <a:t>12/8/2011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160176-5E16-4373-B0C3-42E0DFC4D4AA}" type="datetime1">
              <a:rPr lang="en-US" smtClean="0"/>
              <a:t>12/8/2011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7140E-8EF3-483A-A3F1-ADFA7C0DFF3F}" type="datetime1">
              <a:rPr lang="en-US" smtClean="0"/>
              <a:t>12/8/2011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69E7D8-59A1-4CCF-BD78-E6E56E3D6B75}" type="datetime1">
              <a:rPr lang="en-US" smtClean="0"/>
              <a:t>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5B880-2577-48A1-BAA1-A15E3F68CF7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0E8E9A-43D7-4E5A-B6D6-922F536005F2}" type="datetime1">
              <a:rPr lang="en-US" smtClean="0"/>
              <a:t>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ED5B880-2577-48A1-BAA1-A15E3F68CF7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BCE673D-B320-4CA3-843B-7674D56C8576}" type="datetime1">
              <a:rPr lang="en-US" smtClean="0"/>
              <a:t>12/8/2011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D5B880-2577-48A1-BAA1-A15E3F68CF7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Fabrication Variability</a:t>
            </a:r>
            <a:endParaRPr lang="en-US" dirty="0"/>
          </a:p>
        </p:txBody>
      </p:sp>
      <p:sp>
        <p:nvSpPr>
          <p:cNvPr id="3" name="Subtitle 2"/>
          <p:cNvSpPr>
            <a:spLocks noGrp="1"/>
          </p:cNvSpPr>
          <p:nvPr>
            <p:ph type="subTitle" idx="1"/>
          </p:nvPr>
        </p:nvSpPr>
        <p:spPr/>
        <p:txBody>
          <a:bodyPr/>
          <a:lstStyle/>
          <a:p>
            <a:r>
              <a:rPr lang="en-US" dirty="0" err="1" smtClean="0"/>
              <a:t>Inkeun</a:t>
            </a:r>
            <a:r>
              <a:rPr lang="en-US" dirty="0" smtClean="0"/>
              <a:t> Cho and James Edwards</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Variability</a:t>
            </a:r>
            <a:endParaRPr lang="en-US" dirty="0"/>
          </a:p>
        </p:txBody>
      </p:sp>
      <p:sp>
        <p:nvSpPr>
          <p:cNvPr id="3" name="Content Placeholder 2"/>
          <p:cNvSpPr>
            <a:spLocks noGrp="1"/>
          </p:cNvSpPr>
          <p:nvPr>
            <p:ph idx="1"/>
          </p:nvPr>
        </p:nvSpPr>
        <p:spPr/>
        <p:txBody>
          <a:bodyPr/>
          <a:lstStyle/>
          <a:p>
            <a:pPr marL="457200" lvl="0" indent="-419100">
              <a:buClr>
                <a:srgbClr val="000000"/>
              </a:buClr>
              <a:buSzPct val="166666"/>
              <a:buFont typeface="Arial"/>
              <a:buChar char="•"/>
            </a:pPr>
            <a:r>
              <a:rPr lang="en-US" dirty="0" smtClean="0"/>
              <a:t>Random discrete doping (RDD)</a:t>
            </a:r>
          </a:p>
          <a:p>
            <a:pPr marL="457200" lvl="0" indent="-419100">
              <a:buClr>
                <a:srgbClr val="000000"/>
              </a:buClr>
              <a:buSzPct val="166666"/>
              <a:buFont typeface="Arial"/>
              <a:buChar char="•"/>
            </a:pPr>
            <a:r>
              <a:rPr lang="en-US" dirty="0" smtClean="0"/>
              <a:t>Line-edge roughness &amp; line-width roughness</a:t>
            </a:r>
          </a:p>
          <a:p>
            <a:pPr marL="457200" lvl="0" indent="-419100">
              <a:buClr>
                <a:srgbClr val="000000"/>
              </a:buClr>
              <a:buSzPct val="166666"/>
              <a:buFont typeface="Arial"/>
              <a:buChar char="•"/>
            </a:pPr>
            <a:r>
              <a:rPr lang="en-US" dirty="0" smtClean="0"/>
              <a:t>Interface roughness &amp; oxide thickness variation</a:t>
            </a:r>
          </a:p>
          <a:p>
            <a:pPr marL="457200" lvl="0" indent="-419100">
              <a:buClr>
                <a:srgbClr val="000000"/>
              </a:buClr>
              <a:buSzPct val="166666"/>
              <a:buFont typeface="Arial"/>
              <a:buChar char="•"/>
            </a:pPr>
            <a:r>
              <a:rPr lang="en-US" dirty="0" err="1" smtClean="0"/>
              <a:t>Polysilicon</a:t>
            </a:r>
            <a:r>
              <a:rPr lang="en-US" dirty="0" smtClean="0"/>
              <a:t> granularity</a:t>
            </a:r>
          </a:p>
          <a:p>
            <a:pPr marL="457200" lvl="0" indent="-419100">
              <a:buClr>
                <a:srgbClr val="000000"/>
              </a:buClr>
              <a:buSzPct val="166666"/>
              <a:buFont typeface="Arial"/>
              <a:buChar char="•"/>
            </a:pPr>
            <a:r>
              <a:rPr lang="en-US" dirty="0" smtClean="0"/>
              <a:t>High-k dielectric morphology</a:t>
            </a:r>
          </a:p>
        </p:txBody>
      </p:sp>
      <p:sp>
        <p:nvSpPr>
          <p:cNvPr id="4" name="Slide Number Placeholder 3"/>
          <p:cNvSpPr>
            <a:spLocks noGrp="1"/>
          </p:cNvSpPr>
          <p:nvPr>
            <p:ph type="sldNum" sz="quarter" idx="12"/>
          </p:nvPr>
        </p:nvSpPr>
        <p:spPr/>
        <p:txBody>
          <a:bodyPr/>
          <a:lstStyle/>
          <a:p>
            <a:fld id="{5ED5B880-2577-48A1-BAA1-A15E3F68CF7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Discrete Doping (RDD)</a:t>
            </a:r>
            <a:endParaRPr lang="en-US" dirty="0"/>
          </a:p>
        </p:txBody>
      </p:sp>
      <p:sp>
        <p:nvSpPr>
          <p:cNvPr id="5" name="Content Placeholder 4"/>
          <p:cNvSpPr>
            <a:spLocks noGrp="1"/>
          </p:cNvSpPr>
          <p:nvPr>
            <p:ph sz="half" idx="1"/>
          </p:nvPr>
        </p:nvSpPr>
        <p:spPr/>
        <p:txBody>
          <a:bodyPr>
            <a:normAutofit fontScale="92500"/>
          </a:bodyPr>
          <a:lstStyle/>
          <a:p>
            <a:r>
              <a:rPr lang="en-US" dirty="0" smtClean="0"/>
              <a:t>Also known as random dopant fluctuation (RDF)</a:t>
            </a:r>
          </a:p>
          <a:p>
            <a:r>
              <a:rPr lang="en-US" dirty="0" smtClean="0"/>
              <a:t>As transistors become smaller, the number of dopant atoms decreases as well</a:t>
            </a:r>
          </a:p>
          <a:p>
            <a:r>
              <a:rPr lang="en-US" dirty="0" smtClean="0"/>
              <a:t>This effect is most pronounced in the transistor channel</a:t>
            </a:r>
          </a:p>
          <a:p>
            <a:pPr lvl="1"/>
            <a:r>
              <a:rPr lang="en-US" dirty="0" smtClean="0"/>
              <a:t>At 1 um: 5,000 atoms</a:t>
            </a:r>
          </a:p>
          <a:p>
            <a:pPr lvl="1"/>
            <a:r>
              <a:rPr lang="en-US" dirty="0" smtClean="0"/>
              <a:t>At 45 nm: 100 atoms</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11</a:t>
            </a:fld>
            <a:endParaRPr lang="en-US"/>
          </a:p>
        </p:txBody>
      </p:sp>
      <p:sp>
        <p:nvSpPr>
          <p:cNvPr id="7" name="TextBox 6"/>
          <p:cNvSpPr txBox="1"/>
          <p:nvPr/>
        </p:nvSpPr>
        <p:spPr>
          <a:xfrm>
            <a:off x="4724400" y="5257801"/>
            <a:ext cx="3962400" cy="1323439"/>
          </a:xfrm>
          <a:prstGeom prst="rect">
            <a:avLst/>
          </a:prstGeom>
          <a:noFill/>
        </p:spPr>
        <p:txBody>
          <a:bodyPr wrap="square" rtlCol="0">
            <a:spAutoFit/>
          </a:bodyPr>
          <a:lstStyle/>
          <a:p>
            <a:r>
              <a:rPr lang="en-US" sz="1600" dirty="0" smtClean="0"/>
              <a:t>Source: </a:t>
            </a:r>
            <a:r>
              <a:rPr lang="en-US" sz="1600" dirty="0" err="1" smtClean="0"/>
              <a:t>Kelin</a:t>
            </a:r>
            <a:r>
              <a:rPr lang="en-US" sz="1600" dirty="0" smtClean="0"/>
              <a:t> Kuhn et al. Managing Process Variation in Intel’s 45nm CMOS Technology. Intel Technology Journal, Volume 12, Issue 2, 2008.</a:t>
            </a:r>
          </a:p>
          <a:p>
            <a:endParaRPr lang="en-US" sz="1600" dirty="0"/>
          </a:p>
        </p:txBody>
      </p:sp>
      <p:graphicFrame>
        <p:nvGraphicFramePr>
          <p:cNvPr id="8" name="Content Placeholder 7"/>
          <p:cNvGraphicFramePr>
            <a:graphicFrameLocks noGrp="1"/>
          </p:cNvGraphicFramePr>
          <p:nvPr>
            <p:ph sz="half" idx="2"/>
          </p:nvPr>
        </p:nvGraphicFramePr>
        <p:xfrm>
          <a:off x="4648200" y="1920875"/>
          <a:ext cx="4038600" cy="31083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Discrete Doping (RDD)</a:t>
            </a:r>
            <a:endParaRPr lang="en-US" dirty="0"/>
          </a:p>
        </p:txBody>
      </p:sp>
      <p:sp>
        <p:nvSpPr>
          <p:cNvPr id="3" name="Content Placeholder 2"/>
          <p:cNvSpPr>
            <a:spLocks noGrp="1"/>
          </p:cNvSpPr>
          <p:nvPr>
            <p:ph sz="half" idx="1"/>
          </p:nvPr>
        </p:nvSpPr>
        <p:spPr/>
        <p:txBody>
          <a:bodyPr>
            <a:normAutofit/>
          </a:bodyPr>
          <a:lstStyle/>
          <a:p>
            <a:r>
              <a:rPr lang="en-US" sz="2000" dirty="0" smtClean="0"/>
              <a:t>RDD is a significant contributor to device-to-device V</a:t>
            </a:r>
            <a:r>
              <a:rPr lang="en-US" sz="2000" baseline="-25000" dirty="0" smtClean="0"/>
              <a:t>T</a:t>
            </a:r>
            <a:r>
              <a:rPr lang="en-US" sz="2000" dirty="0" smtClean="0"/>
              <a:t> variation (</a:t>
            </a:r>
            <a:r>
              <a:rPr lang="el-GR" sz="2000" dirty="0" smtClean="0"/>
              <a:t>σ</a:t>
            </a:r>
            <a:r>
              <a:rPr lang="en-US" sz="2000" dirty="0" smtClean="0"/>
              <a:t>V</a:t>
            </a:r>
            <a:r>
              <a:rPr lang="en-US" sz="2000" baseline="-25000" dirty="0" smtClean="0"/>
              <a:t>T</a:t>
            </a:r>
            <a:r>
              <a:rPr lang="en-US" sz="2000" dirty="0" smtClean="0"/>
              <a:t>)</a:t>
            </a:r>
          </a:p>
          <a:p>
            <a:r>
              <a:rPr lang="en-US" sz="2000" dirty="0" smtClean="0"/>
              <a:t>Responsible for ~65% of total </a:t>
            </a:r>
            <a:r>
              <a:rPr lang="el-GR" sz="2000" dirty="0" smtClean="0"/>
              <a:t>σ</a:t>
            </a:r>
            <a:r>
              <a:rPr lang="en-US" sz="2000" dirty="0" smtClean="0"/>
              <a:t>V</a:t>
            </a:r>
            <a:r>
              <a:rPr lang="en-US" sz="2000" baseline="-25000" dirty="0" smtClean="0"/>
              <a:t>T</a:t>
            </a:r>
            <a:r>
              <a:rPr lang="en-US" sz="2000" dirty="0" smtClean="0"/>
              <a:t> at 65 nm and ~60% at 45 nm [Kuhn et al.]</a:t>
            </a:r>
          </a:p>
          <a:p>
            <a:r>
              <a:rPr lang="en-US" sz="2000" dirty="0" smtClean="0"/>
              <a:t>Formula:</a:t>
            </a:r>
          </a:p>
          <a:p>
            <a:endParaRPr lang="en-US" sz="2000" dirty="0" smtClean="0"/>
          </a:p>
        </p:txBody>
      </p:sp>
      <p:sp>
        <p:nvSpPr>
          <p:cNvPr id="5" name="Slide Number Placeholder 4"/>
          <p:cNvSpPr>
            <a:spLocks noGrp="1"/>
          </p:cNvSpPr>
          <p:nvPr>
            <p:ph type="sldNum" sz="quarter" idx="12"/>
          </p:nvPr>
        </p:nvSpPr>
        <p:spPr/>
        <p:txBody>
          <a:bodyPr/>
          <a:lstStyle/>
          <a:p>
            <a:fld id="{5ED5B880-2577-48A1-BAA1-A15E3F68CF77}" type="slidenum">
              <a:rPr lang="en-US" smtClean="0"/>
              <a:pPr/>
              <a:t>12</a:t>
            </a:fld>
            <a:endParaRPr lang="en-US"/>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Box 13"/>
          <p:cNvSpPr txBox="1"/>
          <p:nvPr/>
        </p:nvSpPr>
        <p:spPr>
          <a:xfrm>
            <a:off x="533400" y="5288340"/>
            <a:ext cx="3962400" cy="1569660"/>
          </a:xfrm>
          <a:prstGeom prst="rect">
            <a:avLst/>
          </a:prstGeom>
          <a:noFill/>
        </p:spPr>
        <p:txBody>
          <a:bodyPr wrap="square" rtlCol="0">
            <a:spAutoFit/>
          </a:bodyPr>
          <a:lstStyle/>
          <a:p>
            <a:r>
              <a:rPr lang="en-US" sz="1600" dirty="0" smtClean="0"/>
              <a:t>Source: Peter A. </a:t>
            </a:r>
            <a:r>
              <a:rPr lang="en-US" sz="1600" dirty="0" err="1" smtClean="0"/>
              <a:t>Stolk</a:t>
            </a:r>
            <a:r>
              <a:rPr lang="en-US" sz="1600" dirty="0" smtClean="0"/>
              <a:t> et al. Modeling Statistical Dopant Fluctuations in MOS Transistors. IEEE TRANSACTIONS ON ELECTRON DEVICES, VOL. 45, NO. 9, SEPTEMBER 1998.</a:t>
            </a:r>
          </a:p>
          <a:p>
            <a:endParaRPr lang="en-US" sz="1600" dirty="0"/>
          </a:p>
        </p:txBody>
      </p:sp>
      <p:pic>
        <p:nvPicPr>
          <p:cNvPr id="15"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4343400"/>
            <a:ext cx="4181475" cy="838200"/>
          </a:xfrm>
          <a:prstGeom prst="rect">
            <a:avLst/>
          </a:prstGeom>
          <a:noFill/>
        </p:spPr>
      </p:pic>
      <p:sp>
        <p:nvSpPr>
          <p:cNvPr id="1028" name="AutoShape 4"/>
          <p:cNvSpPr>
            <a:spLocks noChangeAspect="1" noChangeArrowheads="1"/>
          </p:cNvSpPr>
          <p:nvPr/>
        </p:nvSpPr>
        <p:spPr bwMode="auto">
          <a:xfrm>
            <a:off x="5486400" y="3429000"/>
            <a:ext cx="25908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dirty="0" smtClean="0"/>
              <a:t>Large number of atoms: continuous distribution</a:t>
            </a:r>
            <a:endParaRPr lang="en-US" dirty="0"/>
          </a:p>
        </p:txBody>
      </p:sp>
      <p:grpSp>
        <p:nvGrpSpPr>
          <p:cNvPr id="68" name="Group 67"/>
          <p:cNvGrpSpPr/>
          <p:nvPr/>
        </p:nvGrpSpPr>
        <p:grpSpPr>
          <a:xfrm>
            <a:off x="5147310" y="1905000"/>
            <a:ext cx="3268980" cy="1506624"/>
            <a:chOff x="5105400" y="2496235"/>
            <a:chExt cx="3268980" cy="1506624"/>
          </a:xfrm>
        </p:grpSpPr>
        <p:sp>
          <p:nvSpPr>
            <p:cNvPr id="1029" name="Freeform 5"/>
            <p:cNvSpPr>
              <a:spLocks/>
            </p:cNvSpPr>
            <p:nvPr/>
          </p:nvSpPr>
          <p:spPr bwMode="auto">
            <a:xfrm>
              <a:off x="5105400" y="2514600"/>
              <a:ext cx="3268980" cy="1488259"/>
            </a:xfrm>
            <a:custGeom>
              <a:avLst/>
              <a:gdLst/>
              <a:ahLst/>
              <a:cxnLst>
                <a:cxn ang="0">
                  <a:pos x="0" y="0"/>
                </a:cxn>
                <a:cxn ang="0">
                  <a:pos x="0" y="3786"/>
                </a:cxn>
                <a:cxn ang="0">
                  <a:pos x="8316" y="3786"/>
                </a:cxn>
                <a:cxn ang="0">
                  <a:pos x="8316" y="0"/>
                </a:cxn>
                <a:cxn ang="0">
                  <a:pos x="0" y="0"/>
                </a:cxn>
                <a:cxn ang="0">
                  <a:pos x="0" y="0"/>
                </a:cxn>
              </a:cxnLst>
              <a:rect l="0" t="0" r="r" b="b"/>
              <a:pathLst>
                <a:path w="8316" h="3786">
                  <a:moveTo>
                    <a:pt x="0" y="0"/>
                  </a:moveTo>
                  <a:lnTo>
                    <a:pt x="0" y="3786"/>
                  </a:lnTo>
                  <a:lnTo>
                    <a:pt x="8316" y="3786"/>
                  </a:lnTo>
                  <a:lnTo>
                    <a:pt x="8316" y="0"/>
                  </a:lnTo>
                  <a:lnTo>
                    <a:pt x="0" y="0"/>
                  </a:lnTo>
                  <a:lnTo>
                    <a:pt x="0"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0" name="Freeform 6"/>
            <p:cNvSpPr>
              <a:spLocks/>
            </p:cNvSpPr>
            <p:nvPr/>
          </p:nvSpPr>
          <p:spPr bwMode="auto">
            <a:xfrm>
              <a:off x="5105400" y="2514600"/>
              <a:ext cx="1040130" cy="595146"/>
            </a:xfrm>
            <a:custGeom>
              <a:avLst/>
              <a:gdLst/>
              <a:ahLst/>
              <a:cxnLst>
                <a:cxn ang="0">
                  <a:pos x="0" y="0"/>
                </a:cxn>
                <a:cxn ang="0">
                  <a:pos x="0" y="256"/>
                </a:cxn>
                <a:cxn ang="0">
                  <a:pos x="389" y="256"/>
                </a:cxn>
                <a:cxn ang="0">
                  <a:pos x="448" y="197"/>
                </a:cxn>
                <a:cxn ang="0">
                  <a:pos x="448" y="0"/>
                </a:cxn>
                <a:cxn ang="0">
                  <a:pos x="0" y="0"/>
                </a:cxn>
              </a:cxnLst>
              <a:rect l="0" t="0" r="r" b="b"/>
              <a:pathLst>
                <a:path w="448" h="256">
                  <a:moveTo>
                    <a:pt x="0" y="0"/>
                  </a:moveTo>
                  <a:cubicBezTo>
                    <a:pt x="0" y="256"/>
                    <a:pt x="0" y="256"/>
                    <a:pt x="0" y="256"/>
                  </a:cubicBezTo>
                  <a:cubicBezTo>
                    <a:pt x="389" y="256"/>
                    <a:pt x="389" y="256"/>
                    <a:pt x="389" y="256"/>
                  </a:cubicBezTo>
                  <a:cubicBezTo>
                    <a:pt x="422" y="256"/>
                    <a:pt x="448" y="230"/>
                    <a:pt x="448" y="197"/>
                  </a:cubicBezTo>
                  <a:cubicBezTo>
                    <a:pt x="448" y="0"/>
                    <a:pt x="448" y="0"/>
                    <a:pt x="448" y="0"/>
                  </a:cubicBezTo>
                  <a:lnTo>
                    <a:pt x="0" y="0"/>
                  </a:lnTo>
                  <a:close/>
                </a:path>
              </a:pathLst>
            </a:cu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Freeform 7"/>
            <p:cNvSpPr>
              <a:spLocks/>
            </p:cNvSpPr>
            <p:nvPr/>
          </p:nvSpPr>
          <p:spPr bwMode="auto">
            <a:xfrm>
              <a:off x="7334250" y="2514600"/>
              <a:ext cx="1040130" cy="595146"/>
            </a:xfrm>
            <a:custGeom>
              <a:avLst/>
              <a:gdLst/>
              <a:ahLst/>
              <a:cxnLst>
                <a:cxn ang="0">
                  <a:pos x="448" y="0"/>
                </a:cxn>
                <a:cxn ang="0">
                  <a:pos x="448" y="256"/>
                </a:cxn>
                <a:cxn ang="0">
                  <a:pos x="59" y="256"/>
                </a:cxn>
                <a:cxn ang="0">
                  <a:pos x="0" y="197"/>
                </a:cxn>
                <a:cxn ang="0">
                  <a:pos x="0" y="0"/>
                </a:cxn>
                <a:cxn ang="0">
                  <a:pos x="448" y="0"/>
                </a:cxn>
              </a:cxnLst>
              <a:rect l="0" t="0" r="r" b="b"/>
              <a:pathLst>
                <a:path w="448" h="256">
                  <a:moveTo>
                    <a:pt x="448" y="0"/>
                  </a:moveTo>
                  <a:cubicBezTo>
                    <a:pt x="448" y="256"/>
                    <a:pt x="448" y="256"/>
                    <a:pt x="448" y="256"/>
                  </a:cubicBezTo>
                  <a:cubicBezTo>
                    <a:pt x="59" y="256"/>
                    <a:pt x="59" y="256"/>
                    <a:pt x="59" y="256"/>
                  </a:cubicBezTo>
                  <a:cubicBezTo>
                    <a:pt x="26" y="256"/>
                    <a:pt x="0" y="230"/>
                    <a:pt x="0" y="197"/>
                  </a:cubicBezTo>
                  <a:cubicBezTo>
                    <a:pt x="0" y="0"/>
                    <a:pt x="0" y="0"/>
                    <a:pt x="0" y="0"/>
                  </a:cubicBezTo>
                  <a:lnTo>
                    <a:pt x="448" y="0"/>
                  </a:lnTo>
                  <a:close/>
                </a:path>
              </a:pathLst>
            </a:cu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TextBox 21"/>
            <p:cNvSpPr txBox="1"/>
            <p:nvPr/>
          </p:nvSpPr>
          <p:spPr>
            <a:xfrm>
              <a:off x="5384053" y="2496235"/>
              <a:ext cx="482824" cy="646331"/>
            </a:xfrm>
            <a:prstGeom prst="rect">
              <a:avLst/>
            </a:prstGeom>
            <a:noFill/>
          </p:spPr>
          <p:txBody>
            <a:bodyPr wrap="none" rtlCol="0">
              <a:spAutoFit/>
            </a:bodyPr>
            <a:lstStyle/>
            <a:p>
              <a:pPr algn="ctr"/>
              <a:r>
                <a:rPr lang="en-US" sz="3600" dirty="0" smtClean="0">
                  <a:solidFill>
                    <a:schemeClr val="bg1"/>
                  </a:solidFill>
                  <a:latin typeface="+mj-lt"/>
                </a:rPr>
                <a:t>N</a:t>
              </a:r>
              <a:endParaRPr lang="en-US" sz="3600" dirty="0">
                <a:solidFill>
                  <a:schemeClr val="bg1"/>
                </a:solidFill>
                <a:latin typeface="+mj-lt"/>
              </a:endParaRPr>
            </a:p>
          </p:txBody>
        </p:sp>
        <p:sp>
          <p:nvSpPr>
            <p:cNvPr id="23" name="TextBox 22"/>
            <p:cNvSpPr txBox="1"/>
            <p:nvPr/>
          </p:nvSpPr>
          <p:spPr>
            <a:xfrm>
              <a:off x="7612903" y="2496235"/>
              <a:ext cx="482824" cy="646331"/>
            </a:xfrm>
            <a:prstGeom prst="rect">
              <a:avLst/>
            </a:prstGeom>
            <a:noFill/>
          </p:spPr>
          <p:txBody>
            <a:bodyPr wrap="none" rtlCol="0">
              <a:spAutoFit/>
            </a:bodyPr>
            <a:lstStyle/>
            <a:p>
              <a:pPr algn="ctr"/>
              <a:r>
                <a:rPr lang="en-US" sz="3600" dirty="0" smtClean="0">
                  <a:solidFill>
                    <a:schemeClr val="bg1"/>
                  </a:solidFill>
                  <a:latin typeface="+mj-lt"/>
                </a:rPr>
                <a:t>N</a:t>
              </a:r>
              <a:endParaRPr lang="en-US" sz="3600" dirty="0">
                <a:solidFill>
                  <a:schemeClr val="bg1"/>
                </a:solidFill>
                <a:latin typeface="+mj-lt"/>
              </a:endParaRPr>
            </a:p>
          </p:txBody>
        </p:sp>
        <p:sp>
          <p:nvSpPr>
            <p:cNvPr id="24" name="TextBox 23"/>
            <p:cNvSpPr txBox="1"/>
            <p:nvPr/>
          </p:nvSpPr>
          <p:spPr>
            <a:xfrm>
              <a:off x="6430455" y="3124200"/>
              <a:ext cx="423514" cy="646331"/>
            </a:xfrm>
            <a:prstGeom prst="rect">
              <a:avLst/>
            </a:prstGeom>
            <a:noFill/>
          </p:spPr>
          <p:txBody>
            <a:bodyPr wrap="none" rtlCol="0">
              <a:spAutoFit/>
            </a:bodyPr>
            <a:lstStyle/>
            <a:p>
              <a:pPr algn="ctr"/>
              <a:r>
                <a:rPr lang="en-US" sz="3600" dirty="0" smtClean="0">
                  <a:solidFill>
                    <a:schemeClr val="bg1"/>
                  </a:solidFill>
                  <a:latin typeface="+mj-lt"/>
                </a:rPr>
                <a:t>P</a:t>
              </a:r>
              <a:endParaRPr lang="en-US" sz="3600" dirty="0">
                <a:solidFill>
                  <a:schemeClr val="bg1"/>
                </a:solidFill>
                <a:latin typeface="+mj-lt"/>
              </a:endParaRPr>
            </a:p>
          </p:txBody>
        </p:sp>
      </p:grpSp>
      <p:grpSp>
        <p:nvGrpSpPr>
          <p:cNvPr id="7" name="Group 8"/>
          <p:cNvGrpSpPr>
            <a:grpSpLocks noChangeAspect="1"/>
          </p:cNvGrpSpPr>
          <p:nvPr/>
        </p:nvGrpSpPr>
        <p:grpSpPr bwMode="auto">
          <a:xfrm>
            <a:off x="5127776" y="4267200"/>
            <a:ext cx="3308048" cy="1524000"/>
            <a:chOff x="0" y="0"/>
            <a:chExt cx="8205" cy="3780"/>
          </a:xfrm>
        </p:grpSpPr>
        <p:sp>
          <p:nvSpPr>
            <p:cNvPr id="1033" name="AutoShape 9"/>
            <p:cNvSpPr>
              <a:spLocks noChangeAspect="1" noChangeArrowheads="1"/>
            </p:cNvSpPr>
            <p:nvPr/>
          </p:nvSpPr>
          <p:spPr bwMode="auto">
            <a:xfrm>
              <a:off x="0" y="0"/>
              <a:ext cx="8205" cy="3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4" name="Oval 10"/>
            <p:cNvSpPr>
              <a:spLocks noChangeArrowheads="1"/>
            </p:cNvSpPr>
            <p:nvPr/>
          </p:nvSpPr>
          <p:spPr bwMode="auto">
            <a:xfrm>
              <a:off x="0" y="-6"/>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Oval 11"/>
            <p:cNvSpPr>
              <a:spLocks noChangeArrowheads="1"/>
            </p:cNvSpPr>
            <p:nvPr/>
          </p:nvSpPr>
          <p:spPr bwMode="auto">
            <a:xfrm>
              <a:off x="921" y="562"/>
              <a:ext cx="568"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Oval 12"/>
            <p:cNvSpPr>
              <a:spLocks noChangeArrowheads="1"/>
            </p:cNvSpPr>
            <p:nvPr/>
          </p:nvSpPr>
          <p:spPr bwMode="auto">
            <a:xfrm>
              <a:off x="1725" y="-6"/>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7" name="Oval 13"/>
            <p:cNvSpPr>
              <a:spLocks noChangeArrowheads="1"/>
            </p:cNvSpPr>
            <p:nvPr/>
          </p:nvSpPr>
          <p:spPr bwMode="auto">
            <a:xfrm>
              <a:off x="1489" y="1130"/>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Oval 14"/>
            <p:cNvSpPr>
              <a:spLocks noChangeArrowheads="1"/>
            </p:cNvSpPr>
            <p:nvPr/>
          </p:nvSpPr>
          <p:spPr bwMode="auto">
            <a:xfrm>
              <a:off x="118" y="1130"/>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9" name="Oval 15"/>
            <p:cNvSpPr>
              <a:spLocks noChangeArrowheads="1"/>
            </p:cNvSpPr>
            <p:nvPr/>
          </p:nvSpPr>
          <p:spPr bwMode="auto">
            <a:xfrm>
              <a:off x="2292" y="562"/>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0" name="Oval 16"/>
            <p:cNvSpPr>
              <a:spLocks noChangeArrowheads="1"/>
            </p:cNvSpPr>
            <p:nvPr/>
          </p:nvSpPr>
          <p:spPr bwMode="auto">
            <a:xfrm>
              <a:off x="5387" y="183"/>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1" name="Oval 17"/>
            <p:cNvSpPr>
              <a:spLocks noChangeArrowheads="1"/>
            </p:cNvSpPr>
            <p:nvPr/>
          </p:nvSpPr>
          <p:spPr bwMode="auto">
            <a:xfrm>
              <a:off x="6427" y="-6"/>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2" name="Oval 18"/>
            <p:cNvSpPr>
              <a:spLocks noChangeArrowheads="1"/>
            </p:cNvSpPr>
            <p:nvPr/>
          </p:nvSpPr>
          <p:spPr bwMode="auto">
            <a:xfrm>
              <a:off x="5860" y="846"/>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3" name="Oval 19"/>
            <p:cNvSpPr>
              <a:spLocks noChangeArrowheads="1"/>
            </p:cNvSpPr>
            <p:nvPr/>
          </p:nvSpPr>
          <p:spPr bwMode="auto">
            <a:xfrm>
              <a:off x="6829" y="846"/>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4" name="Oval 20"/>
            <p:cNvSpPr>
              <a:spLocks noChangeArrowheads="1"/>
            </p:cNvSpPr>
            <p:nvPr/>
          </p:nvSpPr>
          <p:spPr bwMode="auto">
            <a:xfrm>
              <a:off x="7348" y="183"/>
              <a:ext cx="567" cy="568"/>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5" name="Oval 21"/>
            <p:cNvSpPr>
              <a:spLocks noChangeArrowheads="1"/>
            </p:cNvSpPr>
            <p:nvPr/>
          </p:nvSpPr>
          <p:spPr bwMode="auto">
            <a:xfrm>
              <a:off x="7632" y="1012"/>
              <a:ext cx="567" cy="567"/>
            </a:xfrm>
            <a:prstGeom prst="ellipse">
              <a:avLst/>
            </a:prstGeom>
            <a:solidFill>
              <a:srgbClr val="0070C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6" name="Oval 22"/>
            <p:cNvSpPr>
              <a:spLocks noChangeArrowheads="1"/>
            </p:cNvSpPr>
            <p:nvPr/>
          </p:nvSpPr>
          <p:spPr bwMode="auto">
            <a:xfrm>
              <a:off x="2457" y="1295"/>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7" name="Oval 23"/>
            <p:cNvSpPr>
              <a:spLocks noChangeArrowheads="1"/>
            </p:cNvSpPr>
            <p:nvPr/>
          </p:nvSpPr>
          <p:spPr bwMode="auto">
            <a:xfrm>
              <a:off x="756" y="1437"/>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8" name="Oval 24"/>
            <p:cNvSpPr>
              <a:spLocks noChangeArrowheads="1"/>
            </p:cNvSpPr>
            <p:nvPr/>
          </p:nvSpPr>
          <p:spPr bwMode="auto">
            <a:xfrm>
              <a:off x="3024" y="183"/>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9" name="Oval 25"/>
            <p:cNvSpPr>
              <a:spLocks noChangeArrowheads="1"/>
            </p:cNvSpPr>
            <p:nvPr/>
          </p:nvSpPr>
          <p:spPr bwMode="auto">
            <a:xfrm>
              <a:off x="3875" y="-6"/>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Oval 26"/>
            <p:cNvSpPr>
              <a:spLocks noChangeArrowheads="1"/>
            </p:cNvSpPr>
            <p:nvPr/>
          </p:nvSpPr>
          <p:spPr bwMode="auto">
            <a:xfrm>
              <a:off x="3591" y="728"/>
              <a:ext cx="568" cy="56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1" name="Oval 27"/>
            <p:cNvSpPr>
              <a:spLocks noChangeArrowheads="1"/>
            </p:cNvSpPr>
            <p:nvPr/>
          </p:nvSpPr>
          <p:spPr bwMode="auto">
            <a:xfrm>
              <a:off x="4442" y="728"/>
              <a:ext cx="567" cy="56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2" name="Oval 28"/>
            <p:cNvSpPr>
              <a:spLocks noChangeArrowheads="1"/>
            </p:cNvSpPr>
            <p:nvPr/>
          </p:nvSpPr>
          <p:spPr bwMode="auto">
            <a:xfrm>
              <a:off x="5009" y="1295"/>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3" name="Oval 29"/>
            <p:cNvSpPr>
              <a:spLocks noChangeArrowheads="1"/>
            </p:cNvSpPr>
            <p:nvPr/>
          </p:nvSpPr>
          <p:spPr bwMode="auto">
            <a:xfrm>
              <a:off x="4159" y="1579"/>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4" name="Oval 30"/>
            <p:cNvSpPr>
              <a:spLocks noChangeArrowheads="1"/>
            </p:cNvSpPr>
            <p:nvPr/>
          </p:nvSpPr>
          <p:spPr bwMode="auto">
            <a:xfrm>
              <a:off x="3308" y="1508"/>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5" name="Oval 31"/>
            <p:cNvSpPr>
              <a:spLocks noChangeArrowheads="1"/>
            </p:cNvSpPr>
            <p:nvPr/>
          </p:nvSpPr>
          <p:spPr bwMode="auto">
            <a:xfrm>
              <a:off x="2008" y="2005"/>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6" name="Oval 32"/>
            <p:cNvSpPr>
              <a:spLocks noChangeArrowheads="1"/>
            </p:cNvSpPr>
            <p:nvPr/>
          </p:nvSpPr>
          <p:spPr bwMode="auto">
            <a:xfrm>
              <a:off x="3190" y="2289"/>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7" name="Oval 33"/>
            <p:cNvSpPr>
              <a:spLocks noChangeArrowheads="1"/>
            </p:cNvSpPr>
            <p:nvPr/>
          </p:nvSpPr>
          <p:spPr bwMode="auto">
            <a:xfrm>
              <a:off x="4159" y="2360"/>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8" name="Oval 34"/>
            <p:cNvSpPr>
              <a:spLocks noChangeArrowheads="1"/>
            </p:cNvSpPr>
            <p:nvPr/>
          </p:nvSpPr>
          <p:spPr bwMode="auto">
            <a:xfrm>
              <a:off x="5104" y="2171"/>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9" name="Oval 35"/>
            <p:cNvSpPr>
              <a:spLocks noChangeArrowheads="1"/>
            </p:cNvSpPr>
            <p:nvPr/>
          </p:nvSpPr>
          <p:spPr bwMode="auto">
            <a:xfrm>
              <a:off x="5860" y="1792"/>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0" name="Oval 36"/>
            <p:cNvSpPr>
              <a:spLocks noChangeArrowheads="1"/>
            </p:cNvSpPr>
            <p:nvPr/>
          </p:nvSpPr>
          <p:spPr bwMode="auto">
            <a:xfrm>
              <a:off x="1205" y="2171"/>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1" name="Oval 37"/>
            <p:cNvSpPr>
              <a:spLocks noChangeArrowheads="1"/>
            </p:cNvSpPr>
            <p:nvPr/>
          </p:nvSpPr>
          <p:spPr bwMode="auto">
            <a:xfrm>
              <a:off x="284" y="2171"/>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2" name="Oval 38"/>
            <p:cNvSpPr>
              <a:spLocks noChangeArrowheads="1"/>
            </p:cNvSpPr>
            <p:nvPr/>
          </p:nvSpPr>
          <p:spPr bwMode="auto">
            <a:xfrm>
              <a:off x="2457" y="2644"/>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3" name="Oval 39"/>
            <p:cNvSpPr>
              <a:spLocks noChangeArrowheads="1"/>
            </p:cNvSpPr>
            <p:nvPr/>
          </p:nvSpPr>
          <p:spPr bwMode="auto">
            <a:xfrm>
              <a:off x="4915" y="2928"/>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4" name="Oval 40"/>
            <p:cNvSpPr>
              <a:spLocks noChangeArrowheads="1"/>
            </p:cNvSpPr>
            <p:nvPr/>
          </p:nvSpPr>
          <p:spPr bwMode="auto">
            <a:xfrm>
              <a:off x="5954" y="2573"/>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5" name="Oval 41"/>
            <p:cNvSpPr>
              <a:spLocks noChangeArrowheads="1"/>
            </p:cNvSpPr>
            <p:nvPr/>
          </p:nvSpPr>
          <p:spPr bwMode="auto">
            <a:xfrm>
              <a:off x="6829" y="1721"/>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6" name="Oval 42"/>
            <p:cNvSpPr>
              <a:spLocks noChangeArrowheads="1"/>
            </p:cNvSpPr>
            <p:nvPr/>
          </p:nvSpPr>
          <p:spPr bwMode="auto">
            <a:xfrm>
              <a:off x="6829" y="2455"/>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7" name="Oval 43"/>
            <p:cNvSpPr>
              <a:spLocks noChangeArrowheads="1"/>
            </p:cNvSpPr>
            <p:nvPr/>
          </p:nvSpPr>
          <p:spPr bwMode="auto">
            <a:xfrm>
              <a:off x="756" y="2739"/>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8" name="Oval 44"/>
            <p:cNvSpPr>
              <a:spLocks noChangeArrowheads="1"/>
            </p:cNvSpPr>
            <p:nvPr/>
          </p:nvSpPr>
          <p:spPr bwMode="auto">
            <a:xfrm>
              <a:off x="1725" y="2857"/>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Oval 45"/>
            <p:cNvSpPr>
              <a:spLocks noChangeArrowheads="1"/>
            </p:cNvSpPr>
            <p:nvPr/>
          </p:nvSpPr>
          <p:spPr bwMode="auto">
            <a:xfrm>
              <a:off x="3190" y="3023"/>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0" name="Oval 46"/>
            <p:cNvSpPr>
              <a:spLocks noChangeArrowheads="1"/>
            </p:cNvSpPr>
            <p:nvPr/>
          </p:nvSpPr>
          <p:spPr bwMode="auto">
            <a:xfrm>
              <a:off x="4017" y="3023"/>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Oval 47"/>
            <p:cNvSpPr>
              <a:spLocks noChangeArrowheads="1"/>
            </p:cNvSpPr>
            <p:nvPr/>
          </p:nvSpPr>
          <p:spPr bwMode="auto">
            <a:xfrm>
              <a:off x="6545" y="3141"/>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2" name="Oval 48"/>
            <p:cNvSpPr>
              <a:spLocks noChangeArrowheads="1"/>
            </p:cNvSpPr>
            <p:nvPr/>
          </p:nvSpPr>
          <p:spPr bwMode="auto">
            <a:xfrm>
              <a:off x="7508" y="2076"/>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3" name="Oval 49"/>
            <p:cNvSpPr>
              <a:spLocks noChangeArrowheads="1"/>
            </p:cNvSpPr>
            <p:nvPr/>
          </p:nvSpPr>
          <p:spPr bwMode="auto">
            <a:xfrm>
              <a:off x="7508" y="2928"/>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4" name="Oval 50"/>
            <p:cNvSpPr>
              <a:spLocks noChangeArrowheads="1"/>
            </p:cNvSpPr>
            <p:nvPr/>
          </p:nvSpPr>
          <p:spPr bwMode="auto">
            <a:xfrm>
              <a:off x="118" y="3212"/>
              <a:ext cx="567" cy="56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9" name="Rectangle 68"/>
          <p:cNvSpPr/>
          <p:nvPr/>
        </p:nvSpPr>
        <p:spPr>
          <a:xfrm>
            <a:off x="4953000" y="1828800"/>
            <a:ext cx="3657600" cy="228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953000" y="4114800"/>
            <a:ext cx="3657600" cy="228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AutoShape 4"/>
          <p:cNvSpPr>
            <a:spLocks noChangeAspect="1" noChangeArrowheads="1"/>
          </p:cNvSpPr>
          <p:nvPr/>
        </p:nvSpPr>
        <p:spPr bwMode="auto">
          <a:xfrm>
            <a:off x="5486400" y="5715000"/>
            <a:ext cx="25908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dirty="0" smtClean="0"/>
              <a:t>Small number of atoms: discrete distribution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Effects of RDD</a:t>
            </a:r>
            <a:endParaRPr lang="en-US" dirty="0"/>
          </a:p>
        </p:txBody>
      </p:sp>
      <p:sp>
        <p:nvSpPr>
          <p:cNvPr id="7" name="Content Placeholder 6"/>
          <p:cNvSpPr>
            <a:spLocks noGrp="1"/>
          </p:cNvSpPr>
          <p:nvPr>
            <p:ph idx="1"/>
          </p:nvPr>
        </p:nvSpPr>
        <p:spPr/>
        <p:txBody>
          <a:bodyPr/>
          <a:lstStyle/>
          <a:p>
            <a:r>
              <a:rPr lang="en-US" dirty="0" smtClean="0"/>
              <a:t>As the number of dopant atoms decreases, the relative contribution of each dopant atom to V</a:t>
            </a:r>
            <a:r>
              <a:rPr lang="en-US" baseline="-25000" dirty="0" smtClean="0"/>
              <a:t>T</a:t>
            </a:r>
            <a:r>
              <a:rPr lang="en-US" dirty="0" smtClean="0"/>
              <a:t> increases =&gt; higher variation in V</a:t>
            </a:r>
            <a:r>
              <a:rPr lang="en-US" baseline="-25000" dirty="0" smtClean="0"/>
              <a:t>T</a:t>
            </a:r>
          </a:p>
          <a:p>
            <a:r>
              <a:rPr lang="en-US" dirty="0" smtClean="0"/>
              <a:t>In addition, the location of the dopant atoms in the channel becomes important</a:t>
            </a:r>
          </a:p>
          <a:p>
            <a:pPr lvl="1"/>
            <a:r>
              <a:rPr lang="en-US" dirty="0" smtClean="0"/>
              <a:t>The edges of the source &amp; drain regions are uncertain, causing variation in the capacitance and resistance of the source and drain</a:t>
            </a:r>
          </a:p>
        </p:txBody>
      </p:sp>
      <p:sp>
        <p:nvSpPr>
          <p:cNvPr id="5" name="Slide Number Placeholder 4"/>
          <p:cNvSpPr>
            <a:spLocks noGrp="1"/>
          </p:cNvSpPr>
          <p:nvPr>
            <p:ph type="sldNum" sz="quarter" idx="12"/>
          </p:nvPr>
        </p:nvSpPr>
        <p:spPr/>
        <p:txBody>
          <a:bodyPr/>
          <a:lstStyle/>
          <a:p>
            <a:fld id="{5ED5B880-2577-48A1-BAA1-A15E3F68CF77}" type="slidenum">
              <a:rPr lang="en-US" smtClean="0"/>
              <a:pPr/>
              <a:t>13</a:t>
            </a:fld>
            <a:endParaRPr lang="en-US"/>
          </a:p>
        </p:txBody>
      </p:sp>
      <p:sp>
        <p:nvSpPr>
          <p:cNvPr id="8" name="TextBox 7"/>
          <p:cNvSpPr txBox="1"/>
          <p:nvPr/>
        </p:nvSpPr>
        <p:spPr>
          <a:xfrm>
            <a:off x="762000" y="5715000"/>
            <a:ext cx="7772400" cy="646331"/>
          </a:xfrm>
          <a:prstGeom prst="rect">
            <a:avLst/>
          </a:prstGeom>
          <a:noFill/>
        </p:spPr>
        <p:txBody>
          <a:bodyPr wrap="square" rtlCol="0">
            <a:spAutoFit/>
          </a:bodyPr>
          <a:lstStyle/>
          <a:p>
            <a:r>
              <a:rPr lang="en-US" dirty="0" smtClean="0"/>
              <a:t>Source: </a:t>
            </a:r>
            <a:r>
              <a:rPr lang="en-US" dirty="0"/>
              <a:t>Hon-Sum Philip Wong </a:t>
            </a:r>
            <a:r>
              <a:rPr lang="en-US" dirty="0" smtClean="0"/>
              <a:t>et al. Discrete </a:t>
            </a:r>
            <a:r>
              <a:rPr lang="en-US" dirty="0"/>
              <a:t>random dopant distribution </a:t>
            </a:r>
            <a:r>
              <a:rPr lang="en-US" dirty="0" smtClean="0"/>
              <a:t>effects in nanometer-scale MOSFETs. </a:t>
            </a:r>
            <a:r>
              <a:rPr lang="en-US" dirty="0"/>
              <a:t>Microelectronics Reliability 38 (1998</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4300" dirty="0" smtClean="0"/>
              <a:t>Line-edge &amp; Line-width roughness (LER &amp; LWR)</a:t>
            </a:r>
            <a:endParaRPr lang="en-US" sz="4300" dirty="0"/>
          </a:p>
        </p:txBody>
      </p:sp>
      <p:sp>
        <p:nvSpPr>
          <p:cNvPr id="8" name="Content Placeholder 7"/>
          <p:cNvSpPr>
            <a:spLocks noGrp="1"/>
          </p:cNvSpPr>
          <p:nvPr>
            <p:ph sz="half" idx="1"/>
          </p:nvPr>
        </p:nvSpPr>
        <p:spPr>
          <a:xfrm>
            <a:off x="457200" y="1920085"/>
            <a:ext cx="5562600" cy="4434840"/>
          </a:xfrm>
        </p:spPr>
        <p:txBody>
          <a:bodyPr>
            <a:normAutofit lnSpcReduction="10000"/>
          </a:bodyPr>
          <a:lstStyle/>
          <a:p>
            <a:r>
              <a:rPr lang="en-US" dirty="0" smtClean="0"/>
              <a:t>LER = lines of device features are not straight</a:t>
            </a:r>
          </a:p>
          <a:p>
            <a:r>
              <a:rPr lang="en-US" dirty="0" smtClean="0"/>
              <a:t>LWR = distance between lines is -not uniform</a:t>
            </a:r>
          </a:p>
          <a:p>
            <a:r>
              <a:rPr lang="en-US" dirty="0" smtClean="0"/>
              <a:t>LER &amp; LWR arise from the lithography and etching processes </a:t>
            </a:r>
          </a:p>
          <a:p>
            <a:r>
              <a:rPr lang="en-US" dirty="0" smtClean="0"/>
              <a:t>They are most pronounced in poly-gate patterning</a:t>
            </a:r>
          </a:p>
          <a:p>
            <a:r>
              <a:rPr lang="en-US" dirty="0" smtClean="0"/>
              <a:t>Effects</a:t>
            </a:r>
          </a:p>
          <a:p>
            <a:pPr lvl="1"/>
            <a:r>
              <a:rPr lang="en-US" dirty="0" smtClean="0"/>
              <a:t>Increased </a:t>
            </a:r>
            <a:r>
              <a:rPr lang="en-US" dirty="0" err="1" smtClean="0"/>
              <a:t>I</a:t>
            </a:r>
            <a:r>
              <a:rPr lang="en-US" baseline="-25000" dirty="0" err="1" smtClean="0"/>
              <a:t>off</a:t>
            </a:r>
            <a:endParaRPr lang="en-US" baseline="-25000" dirty="0" smtClean="0"/>
          </a:p>
          <a:p>
            <a:pPr lvl="1"/>
            <a:r>
              <a:rPr lang="en-US" dirty="0" smtClean="0"/>
              <a:t>Increased variation in V</a:t>
            </a:r>
            <a:r>
              <a:rPr lang="en-US" baseline="-25000" dirty="0" smtClean="0"/>
              <a:t>T</a:t>
            </a:r>
          </a:p>
        </p:txBody>
      </p:sp>
      <p:sp>
        <p:nvSpPr>
          <p:cNvPr id="5" name="Slide Number Placeholder 4"/>
          <p:cNvSpPr>
            <a:spLocks noGrp="1"/>
          </p:cNvSpPr>
          <p:nvPr>
            <p:ph type="sldNum" sz="quarter" idx="12"/>
          </p:nvPr>
        </p:nvSpPr>
        <p:spPr/>
        <p:txBody>
          <a:bodyPr/>
          <a:lstStyle/>
          <a:p>
            <a:fld id="{5ED5B880-2577-48A1-BAA1-A15E3F68CF77}" type="slidenum">
              <a:rPr lang="en-US" smtClean="0"/>
              <a:pPr/>
              <a:t>14</a:t>
            </a:fld>
            <a:endParaRPr lang="en-US"/>
          </a:p>
        </p:txBody>
      </p:sp>
      <p:cxnSp>
        <p:nvCxnSpPr>
          <p:cNvPr id="11" name="Straight Connector 10"/>
          <p:cNvCxnSpPr/>
          <p:nvPr/>
        </p:nvCxnSpPr>
        <p:spPr>
          <a:xfrm>
            <a:off x="6629400" y="2057400"/>
            <a:ext cx="0" cy="3429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001000" y="2057400"/>
            <a:ext cx="0" cy="3429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6347085" y="2113613"/>
            <a:ext cx="587116" cy="3312826"/>
          </a:xfrm>
          <a:custGeom>
            <a:avLst/>
            <a:gdLst>
              <a:gd name="connsiteX0" fmla="*/ 104931 w 269823"/>
              <a:gd name="connsiteY0" fmla="*/ 0 h 3312826"/>
              <a:gd name="connsiteX1" fmla="*/ 119921 w 269823"/>
              <a:gd name="connsiteY1" fmla="*/ 74951 h 3312826"/>
              <a:gd name="connsiteX2" fmla="*/ 104931 w 269823"/>
              <a:gd name="connsiteY2" fmla="*/ 239843 h 3312826"/>
              <a:gd name="connsiteX3" fmla="*/ 179882 w 269823"/>
              <a:gd name="connsiteY3" fmla="*/ 299803 h 3312826"/>
              <a:gd name="connsiteX4" fmla="*/ 194872 w 269823"/>
              <a:gd name="connsiteY4" fmla="*/ 434715 h 3312826"/>
              <a:gd name="connsiteX5" fmla="*/ 164892 w 269823"/>
              <a:gd name="connsiteY5" fmla="*/ 479685 h 3312826"/>
              <a:gd name="connsiteX6" fmla="*/ 134912 w 269823"/>
              <a:gd name="connsiteY6" fmla="*/ 509666 h 3312826"/>
              <a:gd name="connsiteX7" fmla="*/ 44971 w 269823"/>
              <a:gd name="connsiteY7" fmla="*/ 569626 h 3312826"/>
              <a:gd name="connsiteX8" fmla="*/ 29980 w 269823"/>
              <a:gd name="connsiteY8" fmla="*/ 779489 h 3312826"/>
              <a:gd name="connsiteX9" fmla="*/ 14990 w 269823"/>
              <a:gd name="connsiteY9" fmla="*/ 869430 h 3312826"/>
              <a:gd name="connsiteX10" fmla="*/ 59961 w 269823"/>
              <a:gd name="connsiteY10" fmla="*/ 944380 h 3312826"/>
              <a:gd name="connsiteX11" fmla="*/ 89941 w 269823"/>
              <a:gd name="connsiteY11" fmla="*/ 989351 h 3312826"/>
              <a:gd name="connsiteX12" fmla="*/ 134912 w 269823"/>
              <a:gd name="connsiteY12" fmla="*/ 1004341 h 3312826"/>
              <a:gd name="connsiteX13" fmla="*/ 224853 w 269823"/>
              <a:gd name="connsiteY13" fmla="*/ 1049312 h 3312826"/>
              <a:gd name="connsiteX14" fmla="*/ 269823 w 269823"/>
              <a:gd name="connsiteY14" fmla="*/ 1079292 h 3312826"/>
              <a:gd name="connsiteX15" fmla="*/ 239843 w 269823"/>
              <a:gd name="connsiteY15" fmla="*/ 1169233 h 3312826"/>
              <a:gd name="connsiteX16" fmla="*/ 224853 w 269823"/>
              <a:gd name="connsiteY16" fmla="*/ 1214203 h 3312826"/>
              <a:gd name="connsiteX17" fmla="*/ 194872 w 269823"/>
              <a:gd name="connsiteY17" fmla="*/ 1244184 h 3312826"/>
              <a:gd name="connsiteX18" fmla="*/ 179882 w 269823"/>
              <a:gd name="connsiteY18" fmla="*/ 1304144 h 3312826"/>
              <a:gd name="connsiteX19" fmla="*/ 44971 w 269823"/>
              <a:gd name="connsiteY19" fmla="*/ 1469036 h 3312826"/>
              <a:gd name="connsiteX20" fmla="*/ 0 w 269823"/>
              <a:gd name="connsiteY20" fmla="*/ 1499017 h 3312826"/>
              <a:gd name="connsiteX21" fmla="*/ 29980 w 269823"/>
              <a:gd name="connsiteY21" fmla="*/ 1678898 h 3312826"/>
              <a:gd name="connsiteX22" fmla="*/ 89941 w 269823"/>
              <a:gd name="connsiteY22" fmla="*/ 1783830 h 3312826"/>
              <a:gd name="connsiteX23" fmla="*/ 104931 w 269823"/>
              <a:gd name="connsiteY23" fmla="*/ 1828800 h 3312826"/>
              <a:gd name="connsiteX24" fmla="*/ 134912 w 269823"/>
              <a:gd name="connsiteY24" fmla="*/ 1873771 h 3312826"/>
              <a:gd name="connsiteX25" fmla="*/ 209862 w 269823"/>
              <a:gd name="connsiteY25" fmla="*/ 1978702 h 3312826"/>
              <a:gd name="connsiteX26" fmla="*/ 224853 w 269823"/>
              <a:gd name="connsiteY26" fmla="*/ 2053653 h 3312826"/>
              <a:gd name="connsiteX27" fmla="*/ 254833 w 269823"/>
              <a:gd name="connsiteY27" fmla="*/ 2098623 h 3312826"/>
              <a:gd name="connsiteX28" fmla="*/ 269823 w 269823"/>
              <a:gd name="connsiteY28" fmla="*/ 2158584 h 3312826"/>
              <a:gd name="connsiteX29" fmla="*/ 239843 w 269823"/>
              <a:gd name="connsiteY29" fmla="*/ 2233535 h 3312826"/>
              <a:gd name="connsiteX30" fmla="*/ 164892 w 269823"/>
              <a:gd name="connsiteY30" fmla="*/ 2338466 h 3312826"/>
              <a:gd name="connsiteX31" fmla="*/ 89941 w 269823"/>
              <a:gd name="connsiteY31" fmla="*/ 2413417 h 3312826"/>
              <a:gd name="connsiteX32" fmla="*/ 44971 w 269823"/>
              <a:gd name="connsiteY32" fmla="*/ 2473377 h 3312826"/>
              <a:gd name="connsiteX33" fmla="*/ 59961 w 269823"/>
              <a:gd name="connsiteY33" fmla="*/ 2563318 h 3312826"/>
              <a:gd name="connsiteX34" fmla="*/ 164892 w 269823"/>
              <a:gd name="connsiteY34" fmla="*/ 2698230 h 3312826"/>
              <a:gd name="connsiteX35" fmla="*/ 209862 w 269823"/>
              <a:gd name="connsiteY35" fmla="*/ 2833141 h 3312826"/>
              <a:gd name="connsiteX36" fmla="*/ 224853 w 269823"/>
              <a:gd name="connsiteY36" fmla="*/ 2878112 h 3312826"/>
              <a:gd name="connsiteX37" fmla="*/ 119921 w 269823"/>
              <a:gd name="connsiteY37" fmla="*/ 2983043 h 3312826"/>
              <a:gd name="connsiteX38" fmla="*/ 29980 w 269823"/>
              <a:gd name="connsiteY38" fmla="*/ 3043003 h 3312826"/>
              <a:gd name="connsiteX39" fmla="*/ 14990 w 269823"/>
              <a:gd name="connsiteY39" fmla="*/ 3087974 h 3312826"/>
              <a:gd name="connsiteX40" fmla="*/ 119921 w 269823"/>
              <a:gd name="connsiteY40" fmla="*/ 3162925 h 3312826"/>
              <a:gd name="connsiteX41" fmla="*/ 179882 w 269823"/>
              <a:gd name="connsiteY41" fmla="*/ 3237876 h 3312826"/>
              <a:gd name="connsiteX42" fmla="*/ 149902 w 269823"/>
              <a:gd name="connsiteY42" fmla="*/ 3282846 h 3312826"/>
              <a:gd name="connsiteX43" fmla="*/ 134912 w 269823"/>
              <a:gd name="connsiteY43" fmla="*/ 3312826 h 3312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69823" h="3312826">
                <a:moveTo>
                  <a:pt x="104931" y="0"/>
                </a:moveTo>
                <a:cubicBezTo>
                  <a:pt x="109928" y="24984"/>
                  <a:pt x="119921" y="49473"/>
                  <a:pt x="119921" y="74951"/>
                </a:cubicBezTo>
                <a:cubicBezTo>
                  <a:pt x="119921" y="130142"/>
                  <a:pt x="100698" y="184815"/>
                  <a:pt x="104931" y="239843"/>
                </a:cubicBezTo>
                <a:cubicBezTo>
                  <a:pt x="106086" y="254851"/>
                  <a:pt x="176138" y="297307"/>
                  <a:pt x="179882" y="299803"/>
                </a:cubicBezTo>
                <a:cubicBezTo>
                  <a:pt x="204865" y="374753"/>
                  <a:pt x="224852" y="374754"/>
                  <a:pt x="194872" y="434715"/>
                </a:cubicBezTo>
                <a:cubicBezTo>
                  <a:pt x="186815" y="450829"/>
                  <a:pt x="176146" y="465617"/>
                  <a:pt x="164892" y="479685"/>
                </a:cubicBezTo>
                <a:cubicBezTo>
                  <a:pt x="156063" y="490721"/>
                  <a:pt x="146218" y="501186"/>
                  <a:pt x="134912" y="509666"/>
                </a:cubicBezTo>
                <a:cubicBezTo>
                  <a:pt x="106087" y="531285"/>
                  <a:pt x="44971" y="569626"/>
                  <a:pt x="44971" y="569626"/>
                </a:cubicBezTo>
                <a:cubicBezTo>
                  <a:pt x="39974" y="639580"/>
                  <a:pt x="36959" y="709704"/>
                  <a:pt x="29980" y="779489"/>
                </a:cubicBezTo>
                <a:cubicBezTo>
                  <a:pt x="26956" y="809732"/>
                  <a:pt x="14990" y="839036"/>
                  <a:pt x="14990" y="869430"/>
                </a:cubicBezTo>
                <a:cubicBezTo>
                  <a:pt x="14990" y="914988"/>
                  <a:pt x="36212" y="914694"/>
                  <a:pt x="59961" y="944380"/>
                </a:cubicBezTo>
                <a:cubicBezTo>
                  <a:pt x="71216" y="958448"/>
                  <a:pt x="75873" y="978096"/>
                  <a:pt x="89941" y="989351"/>
                </a:cubicBezTo>
                <a:cubicBezTo>
                  <a:pt x="102280" y="999222"/>
                  <a:pt x="119922" y="999344"/>
                  <a:pt x="134912" y="1004341"/>
                </a:cubicBezTo>
                <a:cubicBezTo>
                  <a:pt x="263788" y="1090258"/>
                  <a:pt x="100730" y="987250"/>
                  <a:pt x="224853" y="1049312"/>
                </a:cubicBezTo>
                <a:cubicBezTo>
                  <a:pt x="240967" y="1057369"/>
                  <a:pt x="254833" y="1069299"/>
                  <a:pt x="269823" y="1079292"/>
                </a:cubicBezTo>
                <a:lnTo>
                  <a:pt x="239843" y="1169233"/>
                </a:lnTo>
                <a:cubicBezTo>
                  <a:pt x="234846" y="1184223"/>
                  <a:pt x="236026" y="1203030"/>
                  <a:pt x="224853" y="1214203"/>
                </a:cubicBezTo>
                <a:lnTo>
                  <a:pt x="194872" y="1244184"/>
                </a:lnTo>
                <a:cubicBezTo>
                  <a:pt x="189875" y="1264171"/>
                  <a:pt x="189095" y="1285717"/>
                  <a:pt x="179882" y="1304144"/>
                </a:cubicBezTo>
                <a:cubicBezTo>
                  <a:pt x="140103" y="1383702"/>
                  <a:pt x="106391" y="1407615"/>
                  <a:pt x="44971" y="1469036"/>
                </a:cubicBezTo>
                <a:cubicBezTo>
                  <a:pt x="32232" y="1481775"/>
                  <a:pt x="14990" y="1489023"/>
                  <a:pt x="0" y="1499017"/>
                </a:cubicBezTo>
                <a:cubicBezTo>
                  <a:pt x="9993" y="1558977"/>
                  <a:pt x="15237" y="1619926"/>
                  <a:pt x="29980" y="1678898"/>
                </a:cubicBezTo>
                <a:cubicBezTo>
                  <a:pt x="43119" y="1731454"/>
                  <a:pt x="67640" y="1739227"/>
                  <a:pt x="89941" y="1783830"/>
                </a:cubicBezTo>
                <a:cubicBezTo>
                  <a:pt x="97007" y="1797963"/>
                  <a:pt x="97865" y="1814667"/>
                  <a:pt x="104931" y="1828800"/>
                </a:cubicBezTo>
                <a:cubicBezTo>
                  <a:pt x="112988" y="1844914"/>
                  <a:pt x="125973" y="1858129"/>
                  <a:pt x="134912" y="1873771"/>
                </a:cubicBezTo>
                <a:cubicBezTo>
                  <a:pt x="187527" y="1965847"/>
                  <a:pt x="136611" y="1905450"/>
                  <a:pt x="209862" y="1978702"/>
                </a:cubicBezTo>
                <a:cubicBezTo>
                  <a:pt x="214859" y="2003686"/>
                  <a:pt x="215907" y="2029797"/>
                  <a:pt x="224853" y="2053653"/>
                </a:cubicBezTo>
                <a:cubicBezTo>
                  <a:pt x="231179" y="2070522"/>
                  <a:pt x="247736" y="2082064"/>
                  <a:pt x="254833" y="2098623"/>
                </a:cubicBezTo>
                <a:cubicBezTo>
                  <a:pt x="262949" y="2117559"/>
                  <a:pt x="264826" y="2138597"/>
                  <a:pt x="269823" y="2158584"/>
                </a:cubicBezTo>
                <a:cubicBezTo>
                  <a:pt x="259830" y="2183568"/>
                  <a:pt x="251877" y="2209468"/>
                  <a:pt x="239843" y="2233535"/>
                </a:cubicBezTo>
                <a:cubicBezTo>
                  <a:pt x="230635" y="2251951"/>
                  <a:pt x="172646" y="2329743"/>
                  <a:pt x="164892" y="2338466"/>
                </a:cubicBezTo>
                <a:cubicBezTo>
                  <a:pt x="141419" y="2364874"/>
                  <a:pt x="111140" y="2385151"/>
                  <a:pt x="89941" y="2413417"/>
                </a:cubicBezTo>
                <a:lnTo>
                  <a:pt x="44971" y="2473377"/>
                </a:lnTo>
                <a:cubicBezTo>
                  <a:pt x="49968" y="2503357"/>
                  <a:pt x="48271" y="2535262"/>
                  <a:pt x="59961" y="2563318"/>
                </a:cubicBezTo>
                <a:cubicBezTo>
                  <a:pt x="85575" y="2624793"/>
                  <a:pt x="121569" y="2654907"/>
                  <a:pt x="164892" y="2698230"/>
                </a:cubicBezTo>
                <a:lnTo>
                  <a:pt x="209862" y="2833141"/>
                </a:lnTo>
                <a:lnTo>
                  <a:pt x="224853" y="2878112"/>
                </a:lnTo>
                <a:cubicBezTo>
                  <a:pt x="145591" y="3036633"/>
                  <a:pt x="227814" y="2929097"/>
                  <a:pt x="119921" y="2983043"/>
                </a:cubicBezTo>
                <a:cubicBezTo>
                  <a:pt x="87693" y="2999157"/>
                  <a:pt x="29980" y="3043003"/>
                  <a:pt x="29980" y="3043003"/>
                </a:cubicBezTo>
                <a:cubicBezTo>
                  <a:pt x="24983" y="3057993"/>
                  <a:pt x="8766" y="3073450"/>
                  <a:pt x="14990" y="3087974"/>
                </a:cubicBezTo>
                <a:cubicBezTo>
                  <a:pt x="38701" y="3143300"/>
                  <a:pt x="74645" y="3147833"/>
                  <a:pt x="119921" y="3162925"/>
                </a:cubicBezTo>
                <a:cubicBezTo>
                  <a:pt x="132973" y="3175977"/>
                  <a:pt x="179882" y="3218964"/>
                  <a:pt x="179882" y="3237876"/>
                </a:cubicBezTo>
                <a:cubicBezTo>
                  <a:pt x="179882" y="3255892"/>
                  <a:pt x="159171" y="3267398"/>
                  <a:pt x="149902" y="3282846"/>
                </a:cubicBezTo>
                <a:cubicBezTo>
                  <a:pt x="144154" y="3292427"/>
                  <a:pt x="139909" y="3302833"/>
                  <a:pt x="134912" y="331282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Freeform 14"/>
          <p:cNvSpPr/>
          <p:nvPr/>
        </p:nvSpPr>
        <p:spPr>
          <a:xfrm>
            <a:off x="7543800" y="1963019"/>
            <a:ext cx="879176" cy="3673283"/>
          </a:xfrm>
          <a:custGeom>
            <a:avLst/>
            <a:gdLst>
              <a:gd name="connsiteX0" fmla="*/ 252582 w 432464"/>
              <a:gd name="connsiteY0" fmla="*/ 60653 h 3673283"/>
              <a:gd name="connsiteX1" fmla="*/ 312542 w 432464"/>
              <a:gd name="connsiteY1" fmla="*/ 135604 h 3673283"/>
              <a:gd name="connsiteX2" fmla="*/ 372503 w 432464"/>
              <a:gd name="connsiteY2" fmla="*/ 225545 h 3673283"/>
              <a:gd name="connsiteX3" fmla="*/ 357513 w 432464"/>
              <a:gd name="connsiteY3" fmla="*/ 300496 h 3673283"/>
              <a:gd name="connsiteX4" fmla="*/ 297552 w 432464"/>
              <a:gd name="connsiteY4" fmla="*/ 405427 h 3673283"/>
              <a:gd name="connsiteX5" fmla="*/ 222601 w 432464"/>
              <a:gd name="connsiteY5" fmla="*/ 495368 h 3673283"/>
              <a:gd name="connsiteX6" fmla="*/ 162641 w 432464"/>
              <a:gd name="connsiteY6" fmla="*/ 525348 h 3673283"/>
              <a:gd name="connsiteX7" fmla="*/ 147651 w 432464"/>
              <a:gd name="connsiteY7" fmla="*/ 660260 h 3673283"/>
              <a:gd name="connsiteX8" fmla="*/ 192621 w 432464"/>
              <a:gd name="connsiteY8" fmla="*/ 705230 h 3673283"/>
              <a:gd name="connsiteX9" fmla="*/ 237592 w 432464"/>
              <a:gd name="connsiteY9" fmla="*/ 825151 h 3673283"/>
              <a:gd name="connsiteX10" fmla="*/ 252582 w 432464"/>
              <a:gd name="connsiteY10" fmla="*/ 870122 h 3673283"/>
              <a:gd name="connsiteX11" fmla="*/ 327533 w 432464"/>
              <a:gd name="connsiteY11" fmla="*/ 1035014 h 3673283"/>
              <a:gd name="connsiteX12" fmla="*/ 357513 w 432464"/>
              <a:gd name="connsiteY12" fmla="*/ 1079984 h 3673283"/>
              <a:gd name="connsiteX13" fmla="*/ 417474 w 432464"/>
              <a:gd name="connsiteY13" fmla="*/ 1169925 h 3673283"/>
              <a:gd name="connsiteX14" fmla="*/ 432464 w 432464"/>
              <a:gd name="connsiteY14" fmla="*/ 1214896 h 3673283"/>
              <a:gd name="connsiteX15" fmla="*/ 417474 w 432464"/>
              <a:gd name="connsiteY15" fmla="*/ 1259866 h 3673283"/>
              <a:gd name="connsiteX16" fmla="*/ 372503 w 432464"/>
              <a:gd name="connsiteY16" fmla="*/ 1349807 h 3673283"/>
              <a:gd name="connsiteX17" fmla="*/ 327533 w 432464"/>
              <a:gd name="connsiteY17" fmla="*/ 1424758 h 3673283"/>
              <a:gd name="connsiteX18" fmla="*/ 312542 w 432464"/>
              <a:gd name="connsiteY18" fmla="*/ 1469729 h 3673283"/>
              <a:gd name="connsiteX19" fmla="*/ 237592 w 432464"/>
              <a:gd name="connsiteY19" fmla="*/ 1574660 h 3673283"/>
              <a:gd name="connsiteX20" fmla="*/ 177631 w 432464"/>
              <a:gd name="connsiteY20" fmla="*/ 1649611 h 3673283"/>
              <a:gd name="connsiteX21" fmla="*/ 162641 w 432464"/>
              <a:gd name="connsiteY21" fmla="*/ 1709571 h 3673283"/>
              <a:gd name="connsiteX22" fmla="*/ 132660 w 432464"/>
              <a:gd name="connsiteY22" fmla="*/ 1739551 h 3673283"/>
              <a:gd name="connsiteX23" fmla="*/ 102680 w 432464"/>
              <a:gd name="connsiteY23" fmla="*/ 1784522 h 3673283"/>
              <a:gd name="connsiteX24" fmla="*/ 57710 w 432464"/>
              <a:gd name="connsiteY24" fmla="*/ 1889453 h 3673283"/>
              <a:gd name="connsiteX25" fmla="*/ 42719 w 432464"/>
              <a:gd name="connsiteY25" fmla="*/ 1949414 h 3673283"/>
              <a:gd name="connsiteX26" fmla="*/ 12739 w 432464"/>
              <a:gd name="connsiteY26" fmla="*/ 1994384 h 3673283"/>
              <a:gd name="connsiteX27" fmla="*/ 72700 w 432464"/>
              <a:gd name="connsiteY27" fmla="*/ 1979394 h 3673283"/>
              <a:gd name="connsiteX28" fmla="*/ 222601 w 432464"/>
              <a:gd name="connsiteY28" fmla="*/ 1994384 h 3673283"/>
              <a:gd name="connsiteX29" fmla="*/ 252582 w 432464"/>
              <a:gd name="connsiteY29" fmla="*/ 2024365 h 3673283"/>
              <a:gd name="connsiteX30" fmla="*/ 342523 w 432464"/>
              <a:gd name="connsiteY30" fmla="*/ 2069335 h 3673283"/>
              <a:gd name="connsiteX31" fmla="*/ 357513 w 432464"/>
              <a:gd name="connsiteY31" fmla="*/ 2114306 h 3673283"/>
              <a:gd name="connsiteX32" fmla="*/ 297552 w 432464"/>
              <a:gd name="connsiteY32" fmla="*/ 2189256 h 3673283"/>
              <a:gd name="connsiteX33" fmla="*/ 267572 w 432464"/>
              <a:gd name="connsiteY33" fmla="*/ 2234227 h 3673283"/>
              <a:gd name="connsiteX34" fmla="*/ 222601 w 432464"/>
              <a:gd name="connsiteY34" fmla="*/ 2264207 h 3673283"/>
              <a:gd name="connsiteX35" fmla="*/ 147651 w 432464"/>
              <a:gd name="connsiteY35" fmla="*/ 2324168 h 3673283"/>
              <a:gd name="connsiteX36" fmla="*/ 132660 w 432464"/>
              <a:gd name="connsiteY36" fmla="*/ 2369138 h 3673283"/>
              <a:gd name="connsiteX37" fmla="*/ 252582 w 432464"/>
              <a:gd name="connsiteY37" fmla="*/ 2519040 h 3673283"/>
              <a:gd name="connsiteX38" fmla="*/ 327533 w 432464"/>
              <a:gd name="connsiteY38" fmla="*/ 2593991 h 3673283"/>
              <a:gd name="connsiteX39" fmla="*/ 357513 w 432464"/>
              <a:gd name="connsiteY39" fmla="*/ 2638961 h 3673283"/>
              <a:gd name="connsiteX40" fmla="*/ 342523 w 432464"/>
              <a:gd name="connsiteY40" fmla="*/ 2698922 h 3673283"/>
              <a:gd name="connsiteX41" fmla="*/ 282562 w 432464"/>
              <a:gd name="connsiteY41" fmla="*/ 2803853 h 3673283"/>
              <a:gd name="connsiteX42" fmla="*/ 237592 w 432464"/>
              <a:gd name="connsiteY42" fmla="*/ 2848824 h 3673283"/>
              <a:gd name="connsiteX43" fmla="*/ 177631 w 432464"/>
              <a:gd name="connsiteY43" fmla="*/ 2938765 h 3673283"/>
              <a:gd name="connsiteX44" fmla="*/ 132660 w 432464"/>
              <a:gd name="connsiteY44" fmla="*/ 3028706 h 3673283"/>
              <a:gd name="connsiteX45" fmla="*/ 117670 w 432464"/>
              <a:gd name="connsiteY45" fmla="*/ 3088666 h 3673283"/>
              <a:gd name="connsiteX46" fmla="*/ 147651 w 432464"/>
              <a:gd name="connsiteY46" fmla="*/ 3118647 h 3673283"/>
              <a:gd name="connsiteX47" fmla="*/ 237592 w 432464"/>
              <a:gd name="connsiteY47" fmla="*/ 3178607 h 3673283"/>
              <a:gd name="connsiteX48" fmla="*/ 312542 w 432464"/>
              <a:gd name="connsiteY48" fmla="*/ 3268548 h 3673283"/>
              <a:gd name="connsiteX49" fmla="*/ 342523 w 432464"/>
              <a:gd name="connsiteY49" fmla="*/ 3298529 h 3673283"/>
              <a:gd name="connsiteX50" fmla="*/ 372503 w 432464"/>
              <a:gd name="connsiteY50" fmla="*/ 3358489 h 3673283"/>
              <a:gd name="connsiteX51" fmla="*/ 342523 w 432464"/>
              <a:gd name="connsiteY51" fmla="*/ 3433440 h 3673283"/>
              <a:gd name="connsiteX52" fmla="*/ 297552 w 432464"/>
              <a:gd name="connsiteY52" fmla="*/ 3478411 h 3673283"/>
              <a:gd name="connsiteX53" fmla="*/ 207611 w 432464"/>
              <a:gd name="connsiteY53" fmla="*/ 3568351 h 3673283"/>
              <a:gd name="connsiteX54" fmla="*/ 147651 w 432464"/>
              <a:gd name="connsiteY54" fmla="*/ 3643302 h 3673283"/>
              <a:gd name="connsiteX55" fmla="*/ 102680 w 432464"/>
              <a:gd name="connsiteY55" fmla="*/ 3673283 h 3673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32464" h="3673283">
                <a:moveTo>
                  <a:pt x="252582" y="60653"/>
                </a:moveTo>
                <a:cubicBezTo>
                  <a:pt x="301586" y="207668"/>
                  <a:pt x="222139" y="0"/>
                  <a:pt x="312542" y="135604"/>
                </a:cubicBezTo>
                <a:cubicBezTo>
                  <a:pt x="389981" y="251762"/>
                  <a:pt x="259604" y="150279"/>
                  <a:pt x="372503" y="225545"/>
                </a:cubicBezTo>
                <a:cubicBezTo>
                  <a:pt x="367506" y="250529"/>
                  <a:pt x="365570" y="276325"/>
                  <a:pt x="357513" y="300496"/>
                </a:cubicBezTo>
                <a:cubicBezTo>
                  <a:pt x="346534" y="333435"/>
                  <a:pt x="318113" y="376641"/>
                  <a:pt x="297552" y="405427"/>
                </a:cubicBezTo>
                <a:cubicBezTo>
                  <a:pt x="287242" y="419861"/>
                  <a:pt x="245845" y="479872"/>
                  <a:pt x="222601" y="495368"/>
                </a:cubicBezTo>
                <a:cubicBezTo>
                  <a:pt x="204008" y="507763"/>
                  <a:pt x="182628" y="515355"/>
                  <a:pt x="162641" y="525348"/>
                </a:cubicBezTo>
                <a:cubicBezTo>
                  <a:pt x="144318" y="580315"/>
                  <a:pt x="114338" y="610291"/>
                  <a:pt x="147651" y="660260"/>
                </a:cubicBezTo>
                <a:cubicBezTo>
                  <a:pt x="159410" y="677899"/>
                  <a:pt x="177631" y="690240"/>
                  <a:pt x="192621" y="705230"/>
                </a:cubicBezTo>
                <a:cubicBezTo>
                  <a:pt x="226645" y="807306"/>
                  <a:pt x="183818" y="681756"/>
                  <a:pt x="237592" y="825151"/>
                </a:cubicBezTo>
                <a:cubicBezTo>
                  <a:pt x="243140" y="839946"/>
                  <a:pt x="246714" y="855451"/>
                  <a:pt x="252582" y="870122"/>
                </a:cubicBezTo>
                <a:cubicBezTo>
                  <a:pt x="267730" y="907993"/>
                  <a:pt x="303215" y="992458"/>
                  <a:pt x="327533" y="1035014"/>
                </a:cubicBezTo>
                <a:cubicBezTo>
                  <a:pt x="336471" y="1050656"/>
                  <a:pt x="348575" y="1064342"/>
                  <a:pt x="357513" y="1079984"/>
                </a:cubicBezTo>
                <a:cubicBezTo>
                  <a:pt x="405913" y="1164686"/>
                  <a:pt x="364039" y="1116492"/>
                  <a:pt x="417474" y="1169925"/>
                </a:cubicBezTo>
                <a:cubicBezTo>
                  <a:pt x="422471" y="1184915"/>
                  <a:pt x="432464" y="1199095"/>
                  <a:pt x="432464" y="1214896"/>
                </a:cubicBezTo>
                <a:cubicBezTo>
                  <a:pt x="432464" y="1230697"/>
                  <a:pt x="422471" y="1244876"/>
                  <a:pt x="417474" y="1259866"/>
                </a:cubicBezTo>
                <a:cubicBezTo>
                  <a:pt x="406874" y="1291665"/>
                  <a:pt x="388554" y="1320381"/>
                  <a:pt x="372503" y="1349807"/>
                </a:cubicBezTo>
                <a:cubicBezTo>
                  <a:pt x="358551" y="1375385"/>
                  <a:pt x="340563" y="1398698"/>
                  <a:pt x="327533" y="1424758"/>
                </a:cubicBezTo>
                <a:cubicBezTo>
                  <a:pt x="320466" y="1438891"/>
                  <a:pt x="319609" y="1455596"/>
                  <a:pt x="312542" y="1469729"/>
                </a:cubicBezTo>
                <a:cubicBezTo>
                  <a:pt x="300768" y="1493278"/>
                  <a:pt x="248906" y="1558820"/>
                  <a:pt x="237592" y="1574660"/>
                </a:cubicBezTo>
                <a:cubicBezTo>
                  <a:pt x="190319" y="1640841"/>
                  <a:pt x="227765" y="1599476"/>
                  <a:pt x="177631" y="1649611"/>
                </a:cubicBezTo>
                <a:cubicBezTo>
                  <a:pt x="172634" y="1669598"/>
                  <a:pt x="171855" y="1691144"/>
                  <a:pt x="162641" y="1709571"/>
                </a:cubicBezTo>
                <a:cubicBezTo>
                  <a:pt x="156320" y="1722212"/>
                  <a:pt x="141489" y="1728515"/>
                  <a:pt x="132660" y="1739551"/>
                </a:cubicBezTo>
                <a:cubicBezTo>
                  <a:pt x="121405" y="1753619"/>
                  <a:pt x="110737" y="1768408"/>
                  <a:pt x="102680" y="1784522"/>
                </a:cubicBezTo>
                <a:cubicBezTo>
                  <a:pt x="85662" y="1818558"/>
                  <a:pt x="70715" y="1853690"/>
                  <a:pt x="57710" y="1889453"/>
                </a:cubicBezTo>
                <a:cubicBezTo>
                  <a:pt x="50669" y="1908815"/>
                  <a:pt x="50835" y="1930478"/>
                  <a:pt x="42719" y="1949414"/>
                </a:cubicBezTo>
                <a:cubicBezTo>
                  <a:pt x="35622" y="1965973"/>
                  <a:pt x="0" y="1981645"/>
                  <a:pt x="12739" y="1994384"/>
                </a:cubicBezTo>
                <a:cubicBezTo>
                  <a:pt x="27307" y="2008952"/>
                  <a:pt x="52713" y="1984391"/>
                  <a:pt x="72700" y="1979394"/>
                </a:cubicBezTo>
                <a:cubicBezTo>
                  <a:pt x="122667" y="1984391"/>
                  <a:pt x="173884" y="1982205"/>
                  <a:pt x="222601" y="1994384"/>
                </a:cubicBezTo>
                <a:cubicBezTo>
                  <a:pt x="236312" y="1997812"/>
                  <a:pt x="241546" y="2015536"/>
                  <a:pt x="252582" y="2024365"/>
                </a:cubicBezTo>
                <a:cubicBezTo>
                  <a:pt x="294094" y="2057575"/>
                  <a:pt x="295025" y="2053503"/>
                  <a:pt x="342523" y="2069335"/>
                </a:cubicBezTo>
                <a:cubicBezTo>
                  <a:pt x="347520" y="2084325"/>
                  <a:pt x="357513" y="2098505"/>
                  <a:pt x="357513" y="2114306"/>
                </a:cubicBezTo>
                <a:cubicBezTo>
                  <a:pt x="357513" y="2162576"/>
                  <a:pt x="332083" y="2166236"/>
                  <a:pt x="297552" y="2189256"/>
                </a:cubicBezTo>
                <a:cubicBezTo>
                  <a:pt x="287559" y="2204246"/>
                  <a:pt x="280311" y="2221488"/>
                  <a:pt x="267572" y="2234227"/>
                </a:cubicBezTo>
                <a:cubicBezTo>
                  <a:pt x="254833" y="2246966"/>
                  <a:pt x="236669" y="2252952"/>
                  <a:pt x="222601" y="2264207"/>
                </a:cubicBezTo>
                <a:cubicBezTo>
                  <a:pt x="115795" y="2349652"/>
                  <a:pt x="286074" y="2231886"/>
                  <a:pt x="147651" y="2324168"/>
                </a:cubicBezTo>
                <a:cubicBezTo>
                  <a:pt x="142654" y="2339158"/>
                  <a:pt x="130425" y="2353496"/>
                  <a:pt x="132660" y="2369138"/>
                </a:cubicBezTo>
                <a:cubicBezTo>
                  <a:pt x="142176" y="2435747"/>
                  <a:pt x="221647" y="2472636"/>
                  <a:pt x="252582" y="2519040"/>
                </a:cubicBezTo>
                <a:cubicBezTo>
                  <a:pt x="292555" y="2579001"/>
                  <a:pt x="267572" y="2554018"/>
                  <a:pt x="327533" y="2593991"/>
                </a:cubicBezTo>
                <a:cubicBezTo>
                  <a:pt x="337526" y="2608981"/>
                  <a:pt x="354965" y="2621126"/>
                  <a:pt x="357513" y="2638961"/>
                </a:cubicBezTo>
                <a:cubicBezTo>
                  <a:pt x="360427" y="2659356"/>
                  <a:pt x="349757" y="2679632"/>
                  <a:pt x="342523" y="2698922"/>
                </a:cubicBezTo>
                <a:cubicBezTo>
                  <a:pt x="332527" y="2725579"/>
                  <a:pt x="302330" y="2780131"/>
                  <a:pt x="282562" y="2803853"/>
                </a:cubicBezTo>
                <a:cubicBezTo>
                  <a:pt x="268991" y="2820139"/>
                  <a:pt x="250607" y="2832090"/>
                  <a:pt x="237592" y="2848824"/>
                </a:cubicBezTo>
                <a:cubicBezTo>
                  <a:pt x="215471" y="2877266"/>
                  <a:pt x="189025" y="2904582"/>
                  <a:pt x="177631" y="2938765"/>
                </a:cubicBezTo>
                <a:cubicBezTo>
                  <a:pt x="156944" y="3000827"/>
                  <a:pt x="171406" y="2970588"/>
                  <a:pt x="132660" y="3028706"/>
                </a:cubicBezTo>
                <a:cubicBezTo>
                  <a:pt x="127663" y="3048693"/>
                  <a:pt x="114283" y="3068345"/>
                  <a:pt x="117670" y="3088666"/>
                </a:cubicBezTo>
                <a:cubicBezTo>
                  <a:pt x="119994" y="3102607"/>
                  <a:pt x="136344" y="3110167"/>
                  <a:pt x="147651" y="3118647"/>
                </a:cubicBezTo>
                <a:cubicBezTo>
                  <a:pt x="176476" y="3140266"/>
                  <a:pt x="212114" y="3153128"/>
                  <a:pt x="237592" y="3178607"/>
                </a:cubicBezTo>
                <a:cubicBezTo>
                  <a:pt x="305399" y="3246416"/>
                  <a:pt x="223452" y="3161640"/>
                  <a:pt x="312542" y="3268548"/>
                </a:cubicBezTo>
                <a:cubicBezTo>
                  <a:pt x="321590" y="3279405"/>
                  <a:pt x="334683" y="3286770"/>
                  <a:pt x="342523" y="3298529"/>
                </a:cubicBezTo>
                <a:cubicBezTo>
                  <a:pt x="354918" y="3317122"/>
                  <a:pt x="362510" y="3338502"/>
                  <a:pt x="372503" y="3358489"/>
                </a:cubicBezTo>
                <a:cubicBezTo>
                  <a:pt x="362510" y="3383473"/>
                  <a:pt x="356784" y="3410622"/>
                  <a:pt x="342523" y="3433440"/>
                </a:cubicBezTo>
                <a:cubicBezTo>
                  <a:pt x="331287" y="3451417"/>
                  <a:pt x="311348" y="3462315"/>
                  <a:pt x="297552" y="3478411"/>
                </a:cubicBezTo>
                <a:cubicBezTo>
                  <a:pt x="183253" y="3611760"/>
                  <a:pt x="315569" y="3481984"/>
                  <a:pt x="207611" y="3568351"/>
                </a:cubicBezTo>
                <a:cubicBezTo>
                  <a:pt x="133446" y="3627683"/>
                  <a:pt x="225556" y="3565397"/>
                  <a:pt x="147651" y="3643302"/>
                </a:cubicBezTo>
                <a:cubicBezTo>
                  <a:pt x="134912" y="3656041"/>
                  <a:pt x="102680" y="3673283"/>
                  <a:pt x="102680" y="367328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Arrow Connector 18"/>
          <p:cNvCxnSpPr>
            <a:endCxn id="14" idx="28"/>
          </p:cNvCxnSpPr>
          <p:nvPr/>
        </p:nvCxnSpPr>
        <p:spPr>
          <a:xfrm>
            <a:off x="6629400" y="4267200"/>
            <a:ext cx="304801" cy="4997"/>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4" idx="21"/>
            <a:endCxn id="15" idx="23"/>
          </p:cNvCxnSpPr>
          <p:nvPr/>
        </p:nvCxnSpPr>
        <p:spPr>
          <a:xfrm flipV="1">
            <a:off x="6412319" y="3747542"/>
            <a:ext cx="1340224" cy="44969"/>
          </a:xfrm>
          <a:prstGeom prst="straightConnector1">
            <a:avLst/>
          </a:prstGeom>
          <a:ln>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858000" y="3429000"/>
            <a:ext cx="599395" cy="369332"/>
          </a:xfrm>
          <a:prstGeom prst="rect">
            <a:avLst/>
          </a:prstGeom>
          <a:noFill/>
        </p:spPr>
        <p:txBody>
          <a:bodyPr wrap="none" rtlCol="0">
            <a:spAutoFit/>
          </a:bodyPr>
          <a:lstStyle/>
          <a:p>
            <a:r>
              <a:rPr lang="en-US" dirty="0" smtClean="0">
                <a:latin typeface="+mj-lt"/>
              </a:rPr>
              <a:t>LWR</a:t>
            </a:r>
            <a:endParaRPr lang="en-US" dirty="0">
              <a:latin typeface="+mj-lt"/>
            </a:endParaRPr>
          </a:p>
        </p:txBody>
      </p:sp>
      <p:sp>
        <p:nvSpPr>
          <p:cNvPr id="25" name="TextBox 24"/>
          <p:cNvSpPr txBox="1"/>
          <p:nvPr/>
        </p:nvSpPr>
        <p:spPr>
          <a:xfrm>
            <a:off x="6781800" y="4343400"/>
            <a:ext cx="519694" cy="369332"/>
          </a:xfrm>
          <a:prstGeom prst="rect">
            <a:avLst/>
          </a:prstGeom>
          <a:noFill/>
        </p:spPr>
        <p:txBody>
          <a:bodyPr wrap="none" rtlCol="0">
            <a:spAutoFit/>
          </a:bodyPr>
          <a:lstStyle/>
          <a:p>
            <a:r>
              <a:rPr lang="en-US" dirty="0" smtClean="0">
                <a:latin typeface="+mj-lt"/>
              </a:rPr>
              <a:t>LER</a:t>
            </a:r>
            <a:endParaRPr lang="en-US" dirty="0">
              <a:latin typeface="+mj-lt"/>
            </a:endParaRPr>
          </a:p>
        </p:txBody>
      </p:sp>
      <p:sp>
        <p:nvSpPr>
          <p:cNvPr id="16" name="TextBox 15"/>
          <p:cNvSpPr txBox="1"/>
          <p:nvPr/>
        </p:nvSpPr>
        <p:spPr>
          <a:xfrm>
            <a:off x="6324600" y="5791200"/>
            <a:ext cx="2040302" cy="369332"/>
          </a:xfrm>
          <a:prstGeom prst="rect">
            <a:avLst/>
          </a:prstGeom>
          <a:noFill/>
        </p:spPr>
        <p:txBody>
          <a:bodyPr wrap="none" rtlCol="0">
            <a:spAutoFit/>
          </a:bodyPr>
          <a:lstStyle/>
          <a:p>
            <a:r>
              <a:rPr lang="en-US" dirty="0" smtClean="0"/>
              <a:t>Source: Kuhn et al.</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4800" dirty="0" smtClean="0"/>
              <a:t>Line-edge &amp; Line-width roughness (LER &amp; LWR)</a:t>
            </a:r>
            <a:endParaRPr lang="en-US" dirty="0"/>
          </a:p>
        </p:txBody>
      </p:sp>
      <p:sp>
        <p:nvSpPr>
          <p:cNvPr id="3" name="Content Placeholder 2"/>
          <p:cNvSpPr>
            <a:spLocks noGrp="1"/>
          </p:cNvSpPr>
          <p:nvPr>
            <p:ph idx="1"/>
          </p:nvPr>
        </p:nvSpPr>
        <p:spPr>
          <a:xfrm>
            <a:off x="457200" y="1935480"/>
            <a:ext cx="8229600" cy="4084320"/>
          </a:xfrm>
        </p:spPr>
        <p:txBody>
          <a:bodyPr/>
          <a:lstStyle/>
          <a:p>
            <a:r>
              <a:rPr lang="en-US" dirty="0" smtClean="0"/>
              <a:t>The limits of the lithography process are determined by the Rayleigh scaling equation</a:t>
            </a:r>
          </a:p>
          <a:p>
            <a:pPr lvl="1"/>
            <a:r>
              <a:rPr lang="en-US" dirty="0" err="1" smtClean="0"/>
              <a:t>W</a:t>
            </a:r>
            <a:r>
              <a:rPr lang="en-US" baseline="-25000" dirty="0" err="1" smtClean="0"/>
              <a:t>min</a:t>
            </a:r>
            <a:r>
              <a:rPr lang="en-US" dirty="0" smtClean="0"/>
              <a:t> = minimum </a:t>
            </a:r>
            <a:r>
              <a:rPr lang="en-US" dirty="0" err="1" smtClean="0"/>
              <a:t>linewidth</a:t>
            </a:r>
            <a:endParaRPr lang="en-US" dirty="0" smtClean="0"/>
          </a:p>
          <a:p>
            <a:pPr lvl="1"/>
            <a:r>
              <a:rPr lang="en-US" dirty="0" smtClean="0"/>
              <a:t>k</a:t>
            </a:r>
            <a:r>
              <a:rPr lang="en-US" baseline="-25000" dirty="0" smtClean="0"/>
              <a:t>1</a:t>
            </a:r>
            <a:r>
              <a:rPr lang="en-US" dirty="0" smtClean="0"/>
              <a:t> = dimensionless scaling parameter</a:t>
            </a:r>
          </a:p>
          <a:p>
            <a:pPr lvl="1"/>
            <a:r>
              <a:rPr lang="en-US" dirty="0" smtClean="0"/>
              <a:t>λ = exposure wavelength </a:t>
            </a:r>
          </a:p>
          <a:p>
            <a:pPr lvl="1"/>
            <a:r>
              <a:rPr lang="en-US" dirty="0" smtClean="0"/>
              <a:t>NA = numerical aperture of the projection optics</a:t>
            </a:r>
          </a:p>
          <a:p>
            <a:r>
              <a:rPr lang="en-US" dirty="0" smtClean="0"/>
              <a:t>For current technology (F</a:t>
            </a:r>
            <a:r>
              <a:rPr lang="en-US" baseline="-25000" dirty="0" smtClean="0"/>
              <a:t>2</a:t>
            </a:r>
            <a:r>
              <a:rPr lang="en-US" dirty="0" smtClean="0"/>
              <a:t> laser, λ = 157.6 nm), </a:t>
            </a:r>
            <a:r>
              <a:rPr lang="en-US" dirty="0" err="1" smtClean="0"/>
              <a:t>W</a:t>
            </a:r>
            <a:r>
              <a:rPr lang="en-US" baseline="-25000" dirty="0" err="1" smtClean="0"/>
              <a:t>min</a:t>
            </a:r>
            <a:r>
              <a:rPr lang="en-US" dirty="0" smtClean="0"/>
              <a:t> = 53 nm</a:t>
            </a:r>
            <a:endParaRPr lang="en-US" dirty="0"/>
          </a:p>
        </p:txBody>
      </p:sp>
      <p:sp>
        <p:nvSpPr>
          <p:cNvPr id="5" name="Slide Number Placeholder 4"/>
          <p:cNvSpPr>
            <a:spLocks noGrp="1"/>
          </p:cNvSpPr>
          <p:nvPr>
            <p:ph type="sldNum" sz="quarter" idx="12"/>
          </p:nvPr>
        </p:nvSpPr>
        <p:spPr/>
        <p:txBody>
          <a:bodyPr/>
          <a:lstStyle/>
          <a:p>
            <a:fld id="{5ED5B880-2577-48A1-BAA1-A15E3F68CF77}" type="slidenum">
              <a:rPr lang="en-US" smtClean="0"/>
              <a:pPr/>
              <a:t>15</a:t>
            </a:fld>
            <a:endParaRPr lang="en-US"/>
          </a:p>
        </p:txBody>
      </p:sp>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791200" y="2590800"/>
            <a:ext cx="1800225" cy="619125"/>
          </a:xfrm>
          <a:prstGeom prst="rect">
            <a:avLst/>
          </a:prstGeom>
          <a:noFill/>
        </p:spPr>
      </p:pic>
      <p:sp>
        <p:nvSpPr>
          <p:cNvPr id="27651" name="Rectangle 3"/>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Box 10"/>
          <p:cNvSpPr txBox="1"/>
          <p:nvPr/>
        </p:nvSpPr>
        <p:spPr>
          <a:xfrm>
            <a:off x="228600" y="5934670"/>
            <a:ext cx="8458200" cy="923330"/>
          </a:xfrm>
          <a:prstGeom prst="rect">
            <a:avLst/>
          </a:prstGeom>
          <a:noFill/>
        </p:spPr>
        <p:txBody>
          <a:bodyPr wrap="square" rtlCol="0">
            <a:spAutoFit/>
          </a:bodyPr>
          <a:lstStyle/>
          <a:p>
            <a:r>
              <a:rPr lang="en-US" dirty="0" smtClean="0"/>
              <a:t>Source:</a:t>
            </a:r>
            <a:r>
              <a:rPr lang="en-US" dirty="0"/>
              <a:t> </a:t>
            </a:r>
            <a:r>
              <a:rPr lang="en-US" dirty="0" smtClean="0"/>
              <a:t>Brunner , Timothy A. Why optical lithography will live forever. Journal of Vacuum Science &amp; Technology B: Microelectronics and Nanometer Structures, Vol. 21, Issue 6, Nov. 2003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300" dirty="0" smtClean="0"/>
              <a:t>Line-edge &amp; Line-width roughness (LER &amp; LWR)</a:t>
            </a:r>
            <a:endParaRPr lang="en-US" sz="4300" dirty="0"/>
          </a:p>
        </p:txBody>
      </p:sp>
      <p:sp>
        <p:nvSpPr>
          <p:cNvPr id="3" name="Content Placeholder 2"/>
          <p:cNvSpPr>
            <a:spLocks noGrp="1"/>
          </p:cNvSpPr>
          <p:nvPr>
            <p:ph idx="1"/>
          </p:nvPr>
        </p:nvSpPr>
        <p:spPr/>
        <p:txBody>
          <a:bodyPr/>
          <a:lstStyle/>
          <a:p>
            <a:r>
              <a:rPr lang="en-US" dirty="0" smtClean="0"/>
              <a:t>As feature size approaches the minimum </a:t>
            </a:r>
            <a:r>
              <a:rPr lang="en-US" dirty="0" err="1" smtClean="0"/>
              <a:t>linewidth</a:t>
            </a:r>
            <a:r>
              <a:rPr lang="en-US" dirty="0" smtClean="0"/>
              <a:t>, statistical variation in incident photon count becomes significant</a:t>
            </a:r>
          </a:p>
          <a:p>
            <a:r>
              <a:rPr lang="en-US" dirty="0" smtClean="0"/>
              <a:t>Other sources of variation are </a:t>
            </a:r>
            <a:r>
              <a:rPr lang="en-US" dirty="0" err="1" smtClean="0"/>
              <a:t>photoresist</a:t>
            </a:r>
            <a:r>
              <a:rPr lang="en-US" dirty="0" smtClean="0"/>
              <a:t> absorption rate, chemical reactivity, and molecular composition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16</a:t>
            </a:fld>
            <a:endParaRPr lang="en-US"/>
          </a:p>
        </p:txBody>
      </p:sp>
      <p:sp>
        <p:nvSpPr>
          <p:cNvPr id="5" name="TextBox 4"/>
          <p:cNvSpPr txBox="1"/>
          <p:nvPr/>
        </p:nvSpPr>
        <p:spPr>
          <a:xfrm>
            <a:off x="609600" y="6273225"/>
            <a:ext cx="7772400" cy="584775"/>
          </a:xfrm>
          <a:prstGeom prst="rect">
            <a:avLst/>
          </a:prstGeom>
          <a:noFill/>
        </p:spPr>
        <p:txBody>
          <a:bodyPr wrap="square" rtlCol="0">
            <a:spAutoFit/>
          </a:bodyPr>
          <a:lstStyle/>
          <a:p>
            <a:r>
              <a:rPr lang="en-US" sz="1600" dirty="0" smtClean="0"/>
              <a:t>Source: K. Bernstein et al. High-performance CMOS variability in the 65-nm regime and beyond. IBM J. RES. &amp; DEV. VOL. 50 NO. 4/5 JULY/SEPTEMBER 2006.</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Interface roughness &amp; oxide thickness variation</a:t>
            </a:r>
            <a:endParaRPr lang="en-US" dirty="0"/>
          </a:p>
        </p:txBody>
      </p:sp>
      <p:sp>
        <p:nvSpPr>
          <p:cNvPr id="3" name="Content Placeholder 2"/>
          <p:cNvSpPr>
            <a:spLocks noGrp="1"/>
          </p:cNvSpPr>
          <p:nvPr>
            <p:ph idx="1"/>
          </p:nvPr>
        </p:nvSpPr>
        <p:spPr/>
        <p:txBody>
          <a:bodyPr/>
          <a:lstStyle/>
          <a:p>
            <a:r>
              <a:rPr lang="en-US" dirty="0" smtClean="0"/>
              <a:t>The interface roughness due to oxide thickness variation leads to significant fluctuation in </a:t>
            </a:r>
            <a:r>
              <a:rPr lang="en-US" dirty="0" err="1" smtClean="0"/>
              <a:t>V</a:t>
            </a:r>
            <a:r>
              <a:rPr lang="en-US" baseline="-25000" dirty="0" err="1" smtClean="0"/>
              <a:t>th</a:t>
            </a:r>
            <a:r>
              <a:rPr lang="en-US" dirty="0" smtClean="0"/>
              <a:t>[6]</a:t>
            </a:r>
          </a:p>
          <a:p>
            <a:pPr lvl="1"/>
            <a:r>
              <a:rPr lang="en-US" dirty="0" smtClean="0"/>
              <a:t>Introduced by Si/SiO2 interface roughness and </a:t>
            </a:r>
            <a:r>
              <a:rPr lang="en-US" dirty="0" err="1" smtClean="0"/>
              <a:t>polysilicon</a:t>
            </a:r>
            <a:r>
              <a:rPr lang="en-US" dirty="0" smtClean="0"/>
              <a:t> gate/SiO2 (remote) interface roughness through TOX (gate-oxide thickness) variation</a:t>
            </a:r>
          </a:p>
          <a:p>
            <a:pPr lvl="1"/>
            <a:r>
              <a:rPr lang="en-US" dirty="0" smtClean="0"/>
              <a:t>interface roughness can introduce more than 50% variation in the value of TOX for devices with a TOX of about 1 nm.</a:t>
            </a:r>
          </a:p>
        </p:txBody>
      </p:sp>
      <p:sp>
        <p:nvSpPr>
          <p:cNvPr id="4" name="Slide Number Placeholder 3"/>
          <p:cNvSpPr>
            <a:spLocks noGrp="1"/>
          </p:cNvSpPr>
          <p:nvPr>
            <p:ph type="sldNum" sz="quarter" idx="12"/>
          </p:nvPr>
        </p:nvSpPr>
        <p:spPr/>
        <p:txBody>
          <a:bodyPr/>
          <a:lstStyle/>
          <a:p>
            <a:fld id="{5ED5B880-2577-48A1-BAA1-A15E3F68CF77}"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Interface roughness &amp; oxide thickness variation</a:t>
            </a:r>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18</a:t>
            </a:fld>
            <a:endParaRPr lang="en-US"/>
          </a:p>
        </p:txBody>
      </p:sp>
      <p:sp>
        <p:nvSpPr>
          <p:cNvPr id="6" name="Shape 126"/>
          <p:cNvSpPr/>
          <p:nvPr/>
        </p:nvSpPr>
        <p:spPr>
          <a:xfrm>
            <a:off x="5562600" y="2971800"/>
            <a:ext cx="1581150" cy="704850"/>
          </a:xfrm>
          <a:prstGeom prst="rect">
            <a:avLst/>
          </a:prstGeom>
          <a:blipFill>
            <a:blip r:embed="rId2" cstate="print"/>
            <a:stretch>
              <a:fillRect/>
            </a:stretch>
          </a:blipFill>
          <a:ln>
            <a:noFill/>
          </a:ln>
        </p:spPr>
      </p:sp>
      <p:pic>
        <p:nvPicPr>
          <p:cNvPr id="2050" name="Picture 2"/>
          <p:cNvPicPr>
            <a:picLocks noChangeAspect="1" noChangeArrowheads="1"/>
          </p:cNvPicPr>
          <p:nvPr/>
        </p:nvPicPr>
        <p:blipFill>
          <a:blip r:embed="rId3" cstate="print"/>
          <a:srcRect/>
          <a:stretch>
            <a:fillRect/>
          </a:stretch>
        </p:blipFill>
        <p:spPr bwMode="auto">
          <a:xfrm>
            <a:off x="762000" y="2362200"/>
            <a:ext cx="4305300" cy="355282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Interface roughness &amp; oxide thickness variation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unique random pattern of each MOSFET’s gate oxide and the related surface landscape and potential fluctuations will contribute substantially to the intrinsic parameter variation between such devices. </a:t>
            </a:r>
          </a:p>
          <a:p>
            <a:r>
              <a:rPr lang="en-US" dirty="0" smtClean="0"/>
              <a:t>The intrinsic parametric variability due to Si/SiO2 and </a:t>
            </a:r>
            <a:r>
              <a:rPr lang="en-US" dirty="0" err="1" smtClean="0"/>
              <a:t>polysilicon</a:t>
            </a:r>
            <a:r>
              <a:rPr lang="en-US" dirty="0" smtClean="0"/>
              <a:t>-gate/SiO2 interface roughness is also statistically independent</a:t>
            </a:r>
          </a:p>
          <a:p>
            <a:r>
              <a:rPr lang="en-US" dirty="0" smtClean="0"/>
              <a:t>The random Si/SiO2 and gate/SiO2 inter-faces are generated from a power spectrum corresponding to the autocorrelation function of the interface roughness</a:t>
            </a:r>
          </a:p>
        </p:txBody>
      </p:sp>
      <p:sp>
        <p:nvSpPr>
          <p:cNvPr id="4" name="Slide Number Placeholder 3"/>
          <p:cNvSpPr>
            <a:spLocks noGrp="1"/>
          </p:cNvSpPr>
          <p:nvPr>
            <p:ph type="sldNum" sz="quarter" idx="12"/>
          </p:nvPr>
        </p:nvSpPr>
        <p:spPr/>
        <p:txBody>
          <a:bodyPr/>
          <a:lstStyle/>
          <a:p>
            <a:fld id="{5ED5B880-2577-48A1-BAA1-A15E3F68CF77}"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What is fabrication variability?</a:t>
            </a:r>
          </a:p>
          <a:p>
            <a:r>
              <a:rPr lang="en-US" dirty="0" smtClean="0"/>
              <a:t>Sources of variability</a:t>
            </a:r>
          </a:p>
          <a:p>
            <a:r>
              <a:rPr lang="en-US" dirty="0" smtClean="0"/>
              <a:t>How to analyze &amp; model variability</a:t>
            </a:r>
          </a:p>
          <a:p>
            <a:r>
              <a:rPr lang="en-US" dirty="0" smtClean="0"/>
              <a:t>Ways to mitigate variability</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Interface roughness &amp; oxide thickness variation</a:t>
            </a:r>
            <a:endParaRPr lang="en-US" dirty="0"/>
          </a:p>
        </p:txBody>
      </p:sp>
      <p:sp>
        <p:nvSpPr>
          <p:cNvPr id="3" name="Content Placeholder 2"/>
          <p:cNvSpPr>
            <a:spLocks noGrp="1"/>
          </p:cNvSpPr>
          <p:nvPr>
            <p:ph idx="1"/>
          </p:nvPr>
        </p:nvSpPr>
        <p:spPr/>
        <p:txBody>
          <a:bodyPr>
            <a:normAutofit lnSpcReduction="10000"/>
          </a:bodyPr>
          <a:lstStyle/>
          <a:p>
            <a:pPr lvl="0"/>
            <a:r>
              <a:rPr lang="es-ES" sz="2800" dirty="0" err="1" smtClean="0"/>
              <a:t>Sources</a:t>
            </a:r>
            <a:endParaRPr lang="es-ES" sz="2800" dirty="0" smtClean="0"/>
          </a:p>
          <a:p>
            <a:pPr lvl="1"/>
            <a:r>
              <a:rPr lang="en-US" dirty="0" err="1" smtClean="0"/>
              <a:t>Asenov</a:t>
            </a:r>
            <a:r>
              <a:rPr lang="en-US" dirty="0" smtClean="0"/>
              <a:t>, A.; </a:t>
            </a:r>
            <a:r>
              <a:rPr lang="en-US" dirty="0" err="1" smtClean="0"/>
              <a:t>Kaya</a:t>
            </a:r>
            <a:r>
              <a:rPr lang="en-US" dirty="0" smtClean="0"/>
              <a:t>, S.; Davies, J.H.; , "Intrinsic threshold voltage fluctuations in </a:t>
            </a:r>
            <a:r>
              <a:rPr lang="en-US" dirty="0" err="1" smtClean="0"/>
              <a:t>decanano</a:t>
            </a:r>
            <a:r>
              <a:rPr lang="en-US" dirty="0" smtClean="0"/>
              <a:t> MOSFETs due to local oxide thickness variations," </a:t>
            </a:r>
            <a:r>
              <a:rPr lang="en-US" i="1" dirty="0" smtClean="0"/>
              <a:t>Electron Devices, IEEE Transactions on</a:t>
            </a:r>
            <a:r>
              <a:rPr lang="en-US" dirty="0" smtClean="0"/>
              <a:t> , vol.49, no.1, pp.112-119, Jan 2002</a:t>
            </a:r>
          </a:p>
          <a:p>
            <a:pPr lvl="1"/>
            <a:r>
              <a:rPr lang="en-US" dirty="0" err="1" smtClean="0"/>
              <a:t>Asenov</a:t>
            </a:r>
            <a:r>
              <a:rPr lang="en-US" dirty="0" smtClean="0"/>
              <a:t>, A.; </a:t>
            </a:r>
            <a:r>
              <a:rPr lang="en-US" dirty="0" err="1" smtClean="0"/>
              <a:t>Cathignol</a:t>
            </a:r>
            <a:r>
              <a:rPr lang="en-US" dirty="0" smtClean="0"/>
              <a:t>, A.; Cheng, B.; McKenna, K.P.; Brown, A.R.; </a:t>
            </a:r>
            <a:r>
              <a:rPr lang="en-US" dirty="0" err="1" smtClean="0"/>
              <a:t>Shluger</a:t>
            </a:r>
            <a:r>
              <a:rPr lang="en-US" dirty="0" smtClean="0"/>
              <a:t>, A.L.; </a:t>
            </a:r>
            <a:r>
              <a:rPr lang="en-US" dirty="0" err="1" smtClean="0"/>
              <a:t>Chanemougame</a:t>
            </a:r>
            <a:r>
              <a:rPr lang="en-US" dirty="0" smtClean="0"/>
              <a:t>, D.; </a:t>
            </a:r>
            <a:r>
              <a:rPr lang="en-US" dirty="0" err="1" smtClean="0"/>
              <a:t>Rochereau</a:t>
            </a:r>
            <a:r>
              <a:rPr lang="en-US" dirty="0" smtClean="0"/>
              <a:t>, K.; </a:t>
            </a:r>
            <a:r>
              <a:rPr lang="en-US" dirty="0" err="1" smtClean="0"/>
              <a:t>Ghibaudo</a:t>
            </a:r>
            <a:r>
              <a:rPr lang="en-US" dirty="0" smtClean="0"/>
              <a:t>, G.; , "Origin of the Asymmetry in the Magnitude of the Statistical Variability of n- and p-Channel Poly-Si Gate Bulk MOSFETs," </a:t>
            </a:r>
            <a:r>
              <a:rPr lang="en-US" i="1" dirty="0" smtClean="0"/>
              <a:t>Electron Device Letters, IEEE</a:t>
            </a:r>
            <a:r>
              <a:rPr lang="en-US" dirty="0" smtClean="0"/>
              <a:t> , vol.29, no.8, pp.913-915, Aug. 2008</a:t>
            </a:r>
          </a:p>
        </p:txBody>
      </p:sp>
      <p:sp>
        <p:nvSpPr>
          <p:cNvPr id="4" name="Slide Number Placeholder 3"/>
          <p:cNvSpPr>
            <a:spLocks noGrp="1"/>
          </p:cNvSpPr>
          <p:nvPr>
            <p:ph type="sldNum" sz="quarter" idx="12"/>
          </p:nvPr>
        </p:nvSpPr>
        <p:spPr/>
        <p:txBody>
          <a:bodyPr/>
          <a:lstStyle/>
          <a:p>
            <a:fld id="{5ED5B880-2577-48A1-BAA1-A15E3F68CF77}"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Polysilicon</a:t>
            </a:r>
            <a:r>
              <a:rPr lang="en-US" dirty="0" smtClean="0"/>
              <a:t> Granularity</a:t>
            </a:r>
            <a:endParaRPr lang="en-US"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457200" y="1905000"/>
            <a:ext cx="1905000" cy="2105025"/>
          </a:xfrm>
        </p:spPr>
      </p:pic>
      <p:pic>
        <p:nvPicPr>
          <p:cNvPr id="9"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491880" y="1903079"/>
            <a:ext cx="4609631" cy="1788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0" name="TextBox 9"/>
          <p:cNvSpPr txBox="1"/>
          <p:nvPr/>
        </p:nvSpPr>
        <p:spPr>
          <a:xfrm>
            <a:off x="611560" y="4293096"/>
            <a:ext cx="7632848" cy="2585323"/>
          </a:xfrm>
          <a:prstGeom prst="rect">
            <a:avLst/>
          </a:prstGeom>
          <a:noFill/>
        </p:spPr>
        <p:txBody>
          <a:bodyPr wrap="square" rtlCol="0">
            <a:spAutoFit/>
          </a:bodyPr>
          <a:lstStyle/>
          <a:p>
            <a:pPr marL="285750" indent="-285750">
              <a:buFont typeface="Arial" pitchFamily="34" charset="0"/>
              <a:buChar char="•"/>
            </a:pPr>
            <a:r>
              <a:rPr lang="en-US" dirty="0" smtClean="0"/>
              <a:t>Poly-silicon </a:t>
            </a:r>
            <a:r>
              <a:rPr lang="en-US" dirty="0" smtClean="0"/>
              <a:t>granularity </a:t>
            </a:r>
            <a:r>
              <a:rPr lang="en-US" dirty="0" smtClean="0"/>
              <a:t>(PSG</a:t>
            </a:r>
            <a:r>
              <a:rPr lang="en-US" dirty="0" smtClean="0"/>
              <a:t>) increases the uncertainty in gate doping and process variability</a:t>
            </a:r>
          </a:p>
          <a:p>
            <a:pPr marL="742950" lvl="1" indent="-285750">
              <a:buFont typeface="Arial" pitchFamily="34" charset="0"/>
              <a:buChar char="•"/>
            </a:pPr>
            <a:r>
              <a:rPr lang="en-US" dirty="0" smtClean="0"/>
              <a:t>Caused by </a:t>
            </a:r>
            <a:r>
              <a:rPr lang="en-US" dirty="0" smtClean="0"/>
              <a:t>F</a:t>
            </a:r>
            <a:r>
              <a:rPr lang="en-US" dirty="0" smtClean="0"/>
              <a:t>ermi-level </a:t>
            </a:r>
            <a:r>
              <a:rPr lang="en-US" dirty="0" smtClean="0"/>
              <a:t>pinning</a:t>
            </a:r>
          </a:p>
          <a:p>
            <a:pPr marL="742950" lvl="1" indent="-285750">
              <a:buFont typeface="Arial" pitchFamily="34" charset="0"/>
              <a:buChar char="•"/>
            </a:pPr>
            <a:r>
              <a:rPr lang="en-US" dirty="0" smtClean="0"/>
              <a:t>Gate dopant diffusion is enhanced along the grain boundaries(GBs)</a:t>
            </a:r>
          </a:p>
          <a:p>
            <a:pPr marL="742950" lvl="1" indent="-285750">
              <a:buFont typeface="Arial" pitchFamily="34" charset="0"/>
              <a:buChar char="•"/>
            </a:pPr>
            <a:r>
              <a:rPr lang="en-US" dirty="0" smtClean="0"/>
              <a:t>Leading to non-uniform poly-silicon gate doping</a:t>
            </a:r>
          </a:p>
          <a:p>
            <a:pPr marL="742950" lvl="1" indent="-285750">
              <a:buFont typeface="Arial" pitchFamily="34" charset="0"/>
              <a:buChar char="•"/>
            </a:pPr>
            <a:r>
              <a:rPr lang="en-US" dirty="0" smtClean="0"/>
              <a:t>Potential localized penetration of the dopants through the gate oxide in to the channel region.</a:t>
            </a:r>
          </a:p>
          <a:p>
            <a:pPr marL="742950" lvl="1" indent="-285750">
              <a:buFont typeface="Arial" pitchFamily="34" charset="0"/>
              <a:buChar char="•"/>
            </a:pPr>
            <a:endParaRPr lang="en-US" dirty="0" smtClean="0"/>
          </a:p>
          <a:p>
            <a:r>
              <a:rPr lang="en-US" dirty="0" smtClean="0"/>
              <a:t>	</a:t>
            </a:r>
            <a:endParaRPr lang="en-US" dirty="0"/>
          </a:p>
        </p:txBody>
      </p:sp>
      <p:sp>
        <p:nvSpPr>
          <p:cNvPr id="7" name="Slide Number Placeholder 6"/>
          <p:cNvSpPr>
            <a:spLocks noGrp="1"/>
          </p:cNvSpPr>
          <p:nvPr>
            <p:ph type="sldNum" sz="quarter" idx="12"/>
          </p:nvPr>
        </p:nvSpPr>
        <p:spPr/>
        <p:txBody>
          <a:bodyPr/>
          <a:lstStyle/>
          <a:p>
            <a:fld id="{5ED5B880-2577-48A1-BAA1-A15E3F68CF77}" type="slidenum">
              <a:rPr lang="en-US" smtClean="0"/>
              <a:pPr/>
              <a:t>21</a:t>
            </a:fld>
            <a:endParaRPr lang="en-US"/>
          </a:p>
        </p:txBody>
      </p:sp>
    </p:spTree>
    <p:extLst>
      <p:ext uri="{BB962C8B-B14F-4D97-AF65-F5344CB8AC3E}">
        <p14:creationId xmlns:p14="http://schemas.microsoft.com/office/powerpoint/2010/main" xmlns="" val="3308003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Polysilicon</a:t>
            </a:r>
            <a:r>
              <a:rPr lang="en-US" dirty="0" smtClean="0"/>
              <a:t> Granularity</a:t>
            </a:r>
            <a:endParaRPr lang="en-US" dirty="0"/>
          </a:p>
        </p:txBody>
      </p:sp>
      <p:sp>
        <p:nvSpPr>
          <p:cNvPr id="3" name="Content Placeholder 2"/>
          <p:cNvSpPr>
            <a:spLocks noGrp="1"/>
          </p:cNvSpPr>
          <p:nvPr>
            <p:ph idx="1"/>
          </p:nvPr>
        </p:nvSpPr>
        <p:spPr>
          <a:xfrm>
            <a:off x="457200" y="1935480"/>
            <a:ext cx="8229600" cy="4160520"/>
          </a:xfrm>
        </p:spPr>
        <p:txBody>
          <a:bodyPr>
            <a:normAutofit lnSpcReduction="10000"/>
          </a:bodyPr>
          <a:lstStyle/>
          <a:p>
            <a:r>
              <a:rPr lang="en-US" dirty="0" err="1" smtClean="0"/>
              <a:t>Polysilicon</a:t>
            </a:r>
            <a:r>
              <a:rPr lang="en-US" dirty="0" smtClean="0"/>
              <a:t> (polycrystalline silicon) is a form of silicon in which Si atoms do not form a single crystal but rather multiple crystals called grains.</a:t>
            </a:r>
          </a:p>
          <a:p>
            <a:r>
              <a:rPr lang="en-US" dirty="0" smtClean="0"/>
              <a:t>The Fermi level of an atom is its highest electron energy level at absolute zero temperature</a:t>
            </a:r>
          </a:p>
          <a:p>
            <a:r>
              <a:rPr lang="en-US" dirty="0" smtClean="0"/>
              <a:t>Normally, charge is redistributed at the interface between materials, and the Fermi level changes.</a:t>
            </a:r>
          </a:p>
          <a:p>
            <a:r>
              <a:rPr lang="en-US" dirty="0" smtClean="0"/>
              <a:t>Due to the high density of defect states in poly-Si, the Fermi level is pinned, and electron diffusion is enhanced at the </a:t>
            </a:r>
            <a:r>
              <a:rPr lang="en-US" dirty="0" smtClean="0"/>
              <a:t>interface between grains</a:t>
            </a:r>
            <a:endParaRPr lang="en-US" dirty="0" smtClean="0"/>
          </a:p>
          <a:p>
            <a:pPr lvl="1"/>
            <a:endParaRPr lang="en-US" dirty="0" smtClean="0"/>
          </a:p>
        </p:txBody>
      </p:sp>
      <p:sp>
        <p:nvSpPr>
          <p:cNvPr id="5" name="Slide Number Placeholder 4"/>
          <p:cNvSpPr>
            <a:spLocks noGrp="1"/>
          </p:cNvSpPr>
          <p:nvPr>
            <p:ph type="sldNum" sz="quarter" idx="12"/>
          </p:nvPr>
        </p:nvSpPr>
        <p:spPr/>
        <p:txBody>
          <a:bodyPr/>
          <a:lstStyle/>
          <a:p>
            <a:fld id="{5ED5B880-2577-48A1-BAA1-A15E3F68CF77}" type="slidenum">
              <a:rPr lang="en-US" smtClean="0"/>
              <a:pPr/>
              <a:t>22</a:t>
            </a:fld>
            <a:endParaRPr lang="en-US"/>
          </a:p>
        </p:txBody>
      </p:sp>
      <p:sp>
        <p:nvSpPr>
          <p:cNvPr id="6" name="TextBox 5"/>
          <p:cNvSpPr txBox="1"/>
          <p:nvPr/>
        </p:nvSpPr>
        <p:spPr>
          <a:xfrm>
            <a:off x="0" y="5903893"/>
            <a:ext cx="8839200" cy="954107"/>
          </a:xfrm>
          <a:prstGeom prst="rect">
            <a:avLst/>
          </a:prstGeom>
          <a:noFill/>
        </p:spPr>
        <p:txBody>
          <a:bodyPr wrap="square" rtlCol="0">
            <a:spAutoFit/>
          </a:bodyPr>
          <a:lstStyle/>
          <a:p>
            <a:r>
              <a:rPr lang="en-US" sz="1400" dirty="0" smtClean="0"/>
              <a:t>Source: </a:t>
            </a:r>
            <a:r>
              <a:rPr lang="en-US" sz="1400" dirty="0" smtClean="0"/>
              <a:t>Brown, A.R.; Roy, G.; </a:t>
            </a:r>
            <a:r>
              <a:rPr lang="en-US" sz="1400" dirty="0" err="1" smtClean="0"/>
              <a:t>Asenov</a:t>
            </a:r>
            <a:r>
              <a:rPr lang="en-US" sz="1400" dirty="0" smtClean="0"/>
              <a:t>, A</a:t>
            </a:r>
            <a:r>
              <a:rPr lang="en-US" sz="1400" dirty="0" smtClean="0"/>
              <a:t>. </a:t>
            </a:r>
            <a:r>
              <a:rPr lang="en-US" sz="1400" dirty="0" smtClean="0"/>
              <a:t>"Impact of Fermi level pinning at </a:t>
            </a:r>
            <a:r>
              <a:rPr lang="en-US" sz="1400" dirty="0" err="1" smtClean="0"/>
              <a:t>polysilicon</a:t>
            </a:r>
            <a:r>
              <a:rPr lang="en-US" sz="1400" dirty="0" smtClean="0"/>
              <a:t> gate grain boundaries on </a:t>
            </a:r>
            <a:r>
              <a:rPr lang="en-US" sz="1400" dirty="0" err="1" smtClean="0"/>
              <a:t>nano</a:t>
            </a:r>
            <a:r>
              <a:rPr lang="en-US" sz="1400" dirty="0" smtClean="0"/>
              <a:t>-MOSFET variability: A 3-D simulation study," </a:t>
            </a:r>
            <a:r>
              <a:rPr lang="en-US" sz="1400" i="1" dirty="0" smtClean="0"/>
              <a:t>Solid-State Device Research Conference, 2006. ESSDERC 2006. Proceeding of the 36th </a:t>
            </a:r>
            <a:r>
              <a:rPr lang="en-US" sz="1400" i="1" dirty="0" smtClean="0"/>
              <a:t>European</a:t>
            </a:r>
            <a:r>
              <a:rPr lang="en-US" sz="1400" dirty="0" smtClean="0"/>
              <a:t>, </a:t>
            </a:r>
            <a:r>
              <a:rPr lang="en-US" sz="1400" dirty="0" smtClean="0"/>
              <a:t>pp.451-454, 19-21 Sept. </a:t>
            </a:r>
            <a:r>
              <a:rPr lang="en-US" sz="1400" dirty="0" smtClean="0"/>
              <a:t>2006</a:t>
            </a:r>
          </a:p>
          <a:p>
            <a:r>
              <a:rPr lang="en-US" sz="1400" dirty="0" smtClean="0"/>
              <a:t>Source: http</a:t>
            </a:r>
            <a:r>
              <a:rPr lang="en-US" sz="1400" dirty="0" smtClean="0"/>
              <a:t>://hyperphysics.phy-astr.gsu.edu/hbase/solids/fermi.html#c1</a:t>
            </a:r>
            <a:endParaRPr lang="en-US" sz="1400" dirty="0"/>
          </a:p>
        </p:txBody>
      </p:sp>
    </p:spTree>
    <p:extLst>
      <p:ext uri="{BB962C8B-B14F-4D97-AF65-F5344CB8AC3E}">
        <p14:creationId xmlns:p14="http://schemas.microsoft.com/office/powerpoint/2010/main" xmlns="" val="29112402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Polysilicon</a:t>
            </a:r>
            <a:r>
              <a:rPr lang="en-US" dirty="0" smtClean="0"/>
              <a:t> Granularity</a:t>
            </a:r>
            <a:endParaRPr lang="en-US" dirty="0"/>
          </a:p>
        </p:txBody>
      </p:sp>
      <p:sp>
        <p:nvSpPr>
          <p:cNvPr id="3" name="Content Placeholder 2"/>
          <p:cNvSpPr>
            <a:spLocks noGrp="1"/>
          </p:cNvSpPr>
          <p:nvPr>
            <p:ph idx="1"/>
          </p:nvPr>
        </p:nvSpPr>
        <p:spPr/>
        <p:txBody>
          <a:bodyPr/>
          <a:lstStyle/>
          <a:p>
            <a:r>
              <a:rPr lang="en-US" dirty="0" smtClean="0"/>
              <a:t>Effect of </a:t>
            </a:r>
            <a:r>
              <a:rPr lang="en-US" dirty="0" err="1" smtClean="0"/>
              <a:t>polysilicon</a:t>
            </a:r>
            <a:r>
              <a:rPr lang="en-US" dirty="0" smtClean="0"/>
              <a:t> granularity</a:t>
            </a:r>
          </a:p>
          <a:p>
            <a:pPr lvl="1"/>
            <a:r>
              <a:rPr lang="en-US" dirty="0" smtClean="0"/>
              <a:t>Parametric fluctuations</a:t>
            </a:r>
          </a:p>
          <a:p>
            <a:pPr lvl="2"/>
            <a:r>
              <a:rPr lang="en-US" dirty="0" smtClean="0"/>
              <a:t>V</a:t>
            </a:r>
            <a:r>
              <a:rPr lang="en-US" baseline="-25000" dirty="0" smtClean="0"/>
              <a:t>T</a:t>
            </a:r>
            <a:r>
              <a:rPr lang="en-US" dirty="0" smtClean="0"/>
              <a:t> variability due to PSG is stronger than </a:t>
            </a:r>
            <a:r>
              <a:rPr lang="en-US" dirty="0" smtClean="0"/>
              <a:t>RDD in MOSFETs with L = 30 nm</a:t>
            </a:r>
          </a:p>
          <a:p>
            <a:pPr lvl="1"/>
            <a:r>
              <a:rPr lang="en-US" dirty="0" smtClean="0"/>
              <a:t>Fermi-level pinning </a:t>
            </a:r>
            <a:r>
              <a:rPr lang="en-US" dirty="0" smtClean="0"/>
              <a:t>was responsible for dramatically increasing the threshold voltage in PMOS transistors using a hafnium </a:t>
            </a:r>
            <a:r>
              <a:rPr lang="en-US" dirty="0" smtClean="0"/>
              <a:t>silicate (</a:t>
            </a:r>
            <a:r>
              <a:rPr lang="en-US" dirty="0" err="1" smtClean="0"/>
              <a:t>HfSiOx</a:t>
            </a:r>
            <a:r>
              <a:rPr lang="en-US" dirty="0" smtClean="0"/>
              <a:t>) </a:t>
            </a:r>
            <a:r>
              <a:rPr lang="en-US" dirty="0" smtClean="0"/>
              <a:t>film as a high-k gate dielectric</a:t>
            </a:r>
            <a:r>
              <a:rPr lang="en-US" smtClean="0"/>
              <a:t>, which </a:t>
            </a:r>
            <a:r>
              <a:rPr lang="en-US" dirty="0" smtClean="0"/>
              <a:t>decreased the driving </a:t>
            </a:r>
            <a:r>
              <a:rPr lang="en-US" dirty="0" smtClean="0"/>
              <a:t>ability of the </a:t>
            </a:r>
            <a:r>
              <a:rPr lang="en-US" dirty="0" smtClean="0"/>
              <a:t>transistor</a:t>
            </a:r>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23</a:t>
            </a:fld>
            <a:endParaRPr lang="en-US"/>
          </a:p>
        </p:txBody>
      </p:sp>
      <p:sp>
        <p:nvSpPr>
          <p:cNvPr id="5" name="TextBox 4"/>
          <p:cNvSpPr txBox="1"/>
          <p:nvPr/>
        </p:nvSpPr>
        <p:spPr>
          <a:xfrm>
            <a:off x="0" y="6119336"/>
            <a:ext cx="8534400" cy="738664"/>
          </a:xfrm>
          <a:prstGeom prst="rect">
            <a:avLst/>
          </a:prstGeom>
          <a:noFill/>
        </p:spPr>
        <p:txBody>
          <a:bodyPr wrap="square" rtlCol="0">
            <a:spAutoFit/>
          </a:bodyPr>
          <a:lstStyle/>
          <a:p>
            <a:r>
              <a:rPr lang="en-US" sz="1400" dirty="0" smtClean="0"/>
              <a:t>Source: How a change in thinking led to the development of our low standby power CMOS technology and the story behind the birth of "ultra-thin high-k </a:t>
            </a:r>
            <a:r>
              <a:rPr lang="en-US" sz="1400" dirty="0" smtClean="0"/>
              <a:t>theory,"</a:t>
            </a:r>
            <a:endParaRPr lang="en-US" sz="1400" dirty="0" smtClean="0"/>
          </a:p>
          <a:p>
            <a:r>
              <a:rPr lang="en-US" sz="1400" dirty="0" smtClean="0"/>
              <a:t>http</a:t>
            </a:r>
            <a:r>
              <a:rPr lang="en-US" sz="1400" dirty="0" smtClean="0"/>
              <a:t>://www2.renesas.com/magazine/en/vol_0070/vol_0070_1.html</a:t>
            </a:r>
            <a:endParaRPr lang="en-US" sz="1400" dirty="0"/>
          </a:p>
        </p:txBody>
      </p:sp>
    </p:spTree>
    <p:extLst>
      <p:ext uri="{BB962C8B-B14F-4D97-AF65-F5344CB8AC3E}">
        <p14:creationId xmlns:p14="http://schemas.microsoft.com/office/powerpoint/2010/main" xmlns="" val="3569136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High-k dielectric morphology</a:t>
            </a:r>
            <a:endParaRPr lang="en-US" dirty="0"/>
          </a:p>
        </p:txBody>
      </p:sp>
      <p:sp>
        <p:nvSpPr>
          <p:cNvPr id="3" name="Content Placeholder 2"/>
          <p:cNvSpPr>
            <a:spLocks noGrp="1"/>
          </p:cNvSpPr>
          <p:nvPr>
            <p:ph idx="1"/>
          </p:nvPr>
        </p:nvSpPr>
        <p:spPr/>
        <p:txBody>
          <a:bodyPr>
            <a:normAutofit lnSpcReduction="10000"/>
          </a:bodyPr>
          <a:lstStyle/>
          <a:p>
            <a:r>
              <a:rPr lang="en-US" dirty="0"/>
              <a:t>To reduce the excess of gate leakage currents in </a:t>
            </a:r>
            <a:r>
              <a:rPr lang="en-US" dirty="0" smtClean="0"/>
              <a:t>MOS devices</a:t>
            </a:r>
            <a:r>
              <a:rPr lang="en-US" dirty="0"/>
              <a:t>, the ultra thin SiO2 gate oxide is replaced by </a:t>
            </a:r>
            <a:r>
              <a:rPr lang="en-US" dirty="0" smtClean="0"/>
              <a:t>other high-k </a:t>
            </a:r>
            <a:r>
              <a:rPr lang="en-US" dirty="0"/>
              <a:t>dielectric </a:t>
            </a:r>
            <a:r>
              <a:rPr lang="en-US" dirty="0" smtClean="0"/>
              <a:t>materials</a:t>
            </a:r>
          </a:p>
          <a:p>
            <a:r>
              <a:rPr lang="en-US" dirty="0" smtClean="0"/>
              <a:t>Provides a thicker physical TOX to reduce the direct-tunneling gate leakage current while ensuring an ultra-thin electrical TOX</a:t>
            </a:r>
          </a:p>
          <a:p>
            <a:r>
              <a:rPr lang="en-US" dirty="0" smtClean="0"/>
              <a:t>High-k gate dielectric and a metal gate process introduces significant process variability because of interface roughness between Si and the high-k dielectric.</a:t>
            </a:r>
          </a:p>
          <a:p>
            <a:r>
              <a:rPr lang="en-US" dirty="0" smtClean="0"/>
              <a:t>Mobility degradation and TOX </a:t>
            </a:r>
            <a:r>
              <a:rPr lang="en-US" dirty="0" smtClean="0"/>
              <a:t>variation</a:t>
            </a:r>
            <a:endParaRPr lang="en-US" dirty="0" smtClean="0"/>
          </a:p>
        </p:txBody>
      </p:sp>
      <p:sp>
        <p:nvSpPr>
          <p:cNvPr id="4" name="Slide Number Placeholder 3"/>
          <p:cNvSpPr>
            <a:spLocks noGrp="1"/>
          </p:cNvSpPr>
          <p:nvPr>
            <p:ph type="sldNum" sz="quarter" idx="12"/>
          </p:nvPr>
        </p:nvSpPr>
        <p:spPr/>
        <p:txBody>
          <a:bodyPr/>
          <a:lstStyle/>
          <a:p>
            <a:fld id="{5ED5B880-2577-48A1-BAA1-A15E3F68CF77}" type="slidenum">
              <a:rPr lang="en-US" smtClean="0"/>
              <a:pPr/>
              <a:t>24</a:t>
            </a:fld>
            <a:endParaRPr lang="en-US"/>
          </a:p>
        </p:txBody>
      </p:sp>
    </p:spTree>
    <p:extLst>
      <p:ext uri="{BB962C8B-B14F-4D97-AF65-F5344CB8AC3E}">
        <p14:creationId xmlns:p14="http://schemas.microsoft.com/office/powerpoint/2010/main" xmlns="" val="2865122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a:t>Analyzing and Modeling Process Variability</a:t>
            </a:r>
            <a:endParaRPr lang="ko-KR" altLang="en-US" dirty="0"/>
          </a:p>
        </p:txBody>
      </p:sp>
      <p:sp>
        <p:nvSpPr>
          <p:cNvPr id="3" name="Content Placeholder 2"/>
          <p:cNvSpPr>
            <a:spLocks noGrp="1"/>
          </p:cNvSpPr>
          <p:nvPr>
            <p:ph idx="1"/>
          </p:nvPr>
        </p:nvSpPr>
        <p:spPr/>
        <p:txBody>
          <a:bodyPr/>
          <a:lstStyle/>
          <a:p>
            <a:r>
              <a:rPr lang="en-US" altLang="ko-KR" dirty="0" smtClean="0"/>
              <a:t>The fabrication variability in the parameters in device cause severe variability in the performance of advanced VLSI circuits and systems. </a:t>
            </a:r>
          </a:p>
          <a:p>
            <a:endParaRPr lang="en-US" altLang="ko-KR" dirty="0"/>
          </a:p>
          <a:p>
            <a:r>
              <a:rPr lang="en-US" altLang="ko-KR" dirty="0" smtClean="0"/>
              <a:t>The accurate modeling for the process variability</a:t>
            </a:r>
          </a:p>
          <a:p>
            <a:pPr lvl="1"/>
            <a:r>
              <a:rPr lang="en-US" altLang="ko-KR" dirty="0" smtClean="0"/>
              <a:t>Possible to predict the performance of VLSI circuits</a:t>
            </a:r>
          </a:p>
          <a:p>
            <a:pPr lvl="1"/>
            <a:r>
              <a:rPr lang="en-US" altLang="ko-KR" dirty="0" smtClean="0"/>
              <a:t>Robust design</a:t>
            </a:r>
          </a:p>
          <a:p>
            <a:pPr lvl="1"/>
            <a:r>
              <a:rPr lang="en-US" altLang="ko-KR" dirty="0" smtClean="0"/>
              <a:t>High yield rate</a:t>
            </a:r>
          </a:p>
          <a:p>
            <a:pPr marL="667512" lvl="2" indent="0">
              <a:buNone/>
            </a:pPr>
            <a:r>
              <a:rPr lang="en-US" altLang="ko-KR" dirty="0" smtClean="0"/>
              <a:t>	</a:t>
            </a:r>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25</a:t>
            </a:fld>
            <a:endParaRPr lang="en-US"/>
          </a:p>
        </p:txBody>
      </p:sp>
    </p:spTree>
    <p:extLst>
      <p:ext uri="{BB962C8B-B14F-4D97-AF65-F5344CB8AC3E}">
        <p14:creationId xmlns="" xmlns:p14="http://schemas.microsoft.com/office/powerpoint/2010/main" val="13513309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Models of Process Variability</a:t>
            </a:r>
            <a:endParaRPr lang="en-US" dirty="0"/>
          </a:p>
        </p:txBody>
      </p:sp>
      <p:sp>
        <p:nvSpPr>
          <p:cNvPr id="5" name="Content Placeholder 4"/>
          <p:cNvSpPr>
            <a:spLocks noGrp="1"/>
          </p:cNvSpPr>
          <p:nvPr>
            <p:ph idx="1"/>
          </p:nvPr>
        </p:nvSpPr>
        <p:spPr/>
        <p:txBody>
          <a:bodyPr/>
          <a:lstStyle/>
          <a:p>
            <a:r>
              <a:rPr lang="en-US" dirty="0" smtClean="0"/>
              <a:t>Statistical models</a:t>
            </a:r>
          </a:p>
          <a:p>
            <a:pPr lvl="1"/>
            <a:r>
              <a:rPr lang="en-US" dirty="0" smtClean="0"/>
              <a:t>Worst-case corner</a:t>
            </a:r>
          </a:p>
          <a:p>
            <a:pPr lvl="1"/>
            <a:r>
              <a:rPr lang="en-US" dirty="0" smtClean="0"/>
              <a:t>Statistical corner</a:t>
            </a:r>
          </a:p>
          <a:p>
            <a:pPr lvl="1"/>
            <a:r>
              <a:rPr lang="en-US" dirty="0" smtClean="0"/>
              <a:t>TCAD-based statistical corner</a:t>
            </a:r>
          </a:p>
          <a:p>
            <a:pPr lvl="1"/>
            <a:r>
              <a:rPr lang="en-US" dirty="0" smtClean="0"/>
              <a:t>Monte Carlo</a:t>
            </a:r>
          </a:p>
          <a:p>
            <a:r>
              <a:rPr lang="en-US" dirty="0" smtClean="0"/>
              <a:t>Analysis methods</a:t>
            </a:r>
          </a:p>
          <a:p>
            <a:pPr lvl="1"/>
            <a:r>
              <a:rPr lang="en-US" dirty="0" smtClean="0"/>
              <a:t>Statistical timing analysis</a:t>
            </a:r>
          </a:p>
          <a:p>
            <a:pPr lvl="1"/>
            <a:r>
              <a:rPr lang="en-US" dirty="0" smtClean="0"/>
              <a:t>Statistical leakage analysis</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Worst-case Corner Model</a:t>
            </a:r>
            <a:endParaRPr lang="ko-KR" altLang="en-US" dirty="0"/>
          </a:p>
        </p:txBody>
      </p:sp>
      <p:sp>
        <p:nvSpPr>
          <p:cNvPr id="3" name="Content Placeholder 2"/>
          <p:cNvSpPr>
            <a:spLocks noGrp="1"/>
          </p:cNvSpPr>
          <p:nvPr>
            <p:ph idx="1"/>
          </p:nvPr>
        </p:nvSpPr>
        <p:spPr/>
        <p:txBody>
          <a:bodyPr>
            <a:normAutofit fontScale="92500" lnSpcReduction="20000"/>
          </a:bodyPr>
          <a:lstStyle/>
          <a:p>
            <a:r>
              <a:rPr lang="en-US" altLang="ko-KR" dirty="0" smtClean="0"/>
              <a:t>Worst-case corner model gives designer the pessimistic  process variability model by selecting the wide range of upper limit and lower limit </a:t>
            </a:r>
          </a:p>
          <a:p>
            <a:endParaRPr lang="en-US" altLang="ko-KR" dirty="0" smtClean="0"/>
          </a:p>
          <a:p>
            <a:r>
              <a:rPr lang="en-US" altLang="ko-KR" dirty="0" smtClean="0"/>
              <a:t>Main </a:t>
            </a:r>
            <a:r>
              <a:rPr lang="en-US" altLang="ko-KR" dirty="0"/>
              <a:t>Idea</a:t>
            </a:r>
          </a:p>
          <a:p>
            <a:pPr lvl="1"/>
            <a:r>
              <a:rPr lang="en-US" altLang="ko-KR" dirty="0" err="1"/>
              <a:t>Vth</a:t>
            </a:r>
            <a:r>
              <a:rPr lang="en-US" altLang="ko-KR" dirty="0"/>
              <a:t> = </a:t>
            </a:r>
            <a:r>
              <a:rPr lang="en-US" altLang="ko-KR" dirty="0" err="1"/>
              <a:t>Vtho</a:t>
            </a:r>
            <a:r>
              <a:rPr lang="en-US" altLang="ko-KR" dirty="0"/>
              <a:t> + </a:t>
            </a:r>
            <a:r>
              <a:rPr lang="en-US" altLang="ko-KR" dirty="0" smtClean="0"/>
              <a:t>n*</a:t>
            </a:r>
            <a:r>
              <a:rPr lang="en-US" altLang="ko-KR" dirty="0" err="1" smtClean="0"/>
              <a:t>std</a:t>
            </a:r>
            <a:r>
              <a:rPr lang="en-US" altLang="ko-KR" dirty="0" smtClean="0"/>
              <a:t>(</a:t>
            </a:r>
            <a:r>
              <a:rPr lang="en-US" altLang="ko-KR" dirty="0" err="1" smtClean="0"/>
              <a:t>Vth</a:t>
            </a:r>
            <a:r>
              <a:rPr lang="en-US" altLang="ko-KR" dirty="0" smtClean="0"/>
              <a:t>)</a:t>
            </a:r>
            <a:endParaRPr lang="en-US" altLang="ko-KR" dirty="0"/>
          </a:p>
          <a:p>
            <a:pPr lvl="1"/>
            <a:r>
              <a:rPr lang="en-US" altLang="ko-KR" dirty="0"/>
              <a:t>Offsetting the selected process-sensitive compact model parameters by fixed number n to account for the window of process variability</a:t>
            </a:r>
          </a:p>
          <a:p>
            <a:pPr lvl="2"/>
            <a:r>
              <a:rPr lang="en-US" altLang="ko-KR" dirty="0" err="1"/>
              <a:t>Vtho</a:t>
            </a:r>
            <a:r>
              <a:rPr lang="en-US" altLang="ko-KR" dirty="0"/>
              <a:t> is a selected model parameter of the typical model</a:t>
            </a:r>
          </a:p>
          <a:p>
            <a:pPr lvl="2"/>
            <a:r>
              <a:rPr lang="en-US" altLang="ko-KR" dirty="0"/>
              <a:t>typical model is generated from the measured data on a single golden wafer of the center-line process</a:t>
            </a:r>
          </a:p>
          <a:p>
            <a:pPr lvl="2"/>
            <a:r>
              <a:rPr lang="en-US" altLang="ko-KR" dirty="0"/>
              <a:t>n is selected to set the fixed lower and upper </a:t>
            </a:r>
            <a:r>
              <a:rPr lang="en-US" altLang="ko-KR" dirty="0" smtClean="0"/>
              <a:t>limits(typically 3 or 6)</a:t>
            </a:r>
            <a:endParaRPr lang="en-US" altLang="ko-KR" dirty="0"/>
          </a:p>
          <a:p>
            <a:endParaRPr lang="en-US" altLang="ko-KR" dirty="0" smtClean="0"/>
          </a:p>
          <a:p>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27</a:t>
            </a:fld>
            <a:endParaRPr lang="en-US"/>
          </a:p>
        </p:txBody>
      </p:sp>
    </p:spTree>
    <p:extLst>
      <p:ext uri="{BB962C8B-B14F-4D97-AF65-F5344CB8AC3E}">
        <p14:creationId xmlns="" xmlns:p14="http://schemas.microsoft.com/office/powerpoint/2010/main" val="4788740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Worst-case Corner Model</a:t>
            </a:r>
            <a:endParaRPr lang="ko-KR" altLang="en-US" dirty="0"/>
          </a:p>
        </p:txBody>
      </p:sp>
      <p:sp>
        <p:nvSpPr>
          <p:cNvPr id="3" name="Content Placeholder 2"/>
          <p:cNvSpPr>
            <a:spLocks noGrp="1"/>
          </p:cNvSpPr>
          <p:nvPr>
            <p:ph idx="1"/>
          </p:nvPr>
        </p:nvSpPr>
        <p:spPr/>
        <p:txBody>
          <a:bodyPr>
            <a:normAutofit fontScale="92500" lnSpcReduction="10000"/>
          </a:bodyPr>
          <a:lstStyle/>
          <a:p>
            <a:pPr marL="457200" lvl="0" indent="-419100">
              <a:buClr>
                <a:srgbClr val="000000"/>
              </a:buClr>
              <a:buSzPct val="166666"/>
              <a:buFont typeface="Arial"/>
              <a:buChar char="•"/>
            </a:pPr>
            <a:r>
              <a:rPr lang="en-US" altLang="ko-KR" dirty="0"/>
              <a:t>Worst-case four corner model </a:t>
            </a:r>
          </a:p>
          <a:p>
            <a:pPr marL="914400" lvl="1" indent="-381000">
              <a:buClr>
                <a:srgbClr val="000000"/>
              </a:buClr>
              <a:buSzPct val="80000"/>
              <a:buFont typeface="Courier New"/>
              <a:buChar char="o"/>
            </a:pPr>
            <a:r>
              <a:rPr lang="en-US" altLang="ko-KR" dirty="0"/>
              <a:t>Conventionally, process variability is modeled on the basis of the </a:t>
            </a:r>
            <a:r>
              <a:rPr lang="en-US" altLang="ko-KR" dirty="0" smtClean="0"/>
              <a:t>worst-case </a:t>
            </a:r>
            <a:r>
              <a:rPr lang="en-US" altLang="ko-KR" dirty="0"/>
              <a:t>four corners</a:t>
            </a:r>
          </a:p>
          <a:p>
            <a:pPr marL="1371600" lvl="2" indent="-381000">
              <a:buClr>
                <a:srgbClr val="000000"/>
              </a:buClr>
              <a:buSzPct val="80000"/>
              <a:buFont typeface="Wingdings"/>
              <a:buChar char="§"/>
            </a:pPr>
            <a:r>
              <a:rPr lang="en-US" altLang="ko-KR" dirty="0"/>
              <a:t>corners for analog applications</a:t>
            </a:r>
          </a:p>
          <a:p>
            <a:pPr marL="1828800" lvl="3" indent="-342900">
              <a:buClr>
                <a:srgbClr val="000000"/>
              </a:buClr>
              <a:buSzPct val="99999"/>
              <a:buFont typeface="Arial"/>
              <a:buChar char="•"/>
            </a:pPr>
            <a:r>
              <a:rPr lang="en-US" altLang="ko-KR" dirty="0"/>
              <a:t>For modeling worst-case speed</a:t>
            </a:r>
          </a:p>
          <a:p>
            <a:pPr marL="2286000" lvl="4" indent="-342900">
              <a:buClr>
                <a:srgbClr val="000000"/>
              </a:buClr>
              <a:buSzPct val="60000"/>
              <a:buFont typeface="Courier New"/>
              <a:buChar char="o"/>
            </a:pPr>
            <a:r>
              <a:rPr lang="en-US" altLang="ko-KR" dirty="0"/>
              <a:t>slow NMOS and slow PMOS(SS) corner</a:t>
            </a:r>
          </a:p>
          <a:p>
            <a:pPr marL="1828800" lvl="3" indent="-342900">
              <a:buClr>
                <a:srgbClr val="000000"/>
              </a:buClr>
              <a:buSzPct val="99999"/>
              <a:buFont typeface="Arial"/>
              <a:buChar char="•"/>
            </a:pPr>
            <a:r>
              <a:rPr lang="en-US" altLang="ko-KR" dirty="0"/>
              <a:t>For modeling worst-case power</a:t>
            </a:r>
          </a:p>
          <a:p>
            <a:pPr marL="2286000" lvl="4" indent="-342900">
              <a:buClr>
                <a:srgbClr val="000000"/>
              </a:buClr>
              <a:buSzPct val="60000"/>
              <a:buFont typeface="Courier New"/>
              <a:buChar char="o"/>
            </a:pPr>
            <a:r>
              <a:rPr lang="en-US" altLang="ko-KR" dirty="0"/>
              <a:t>fast NMOS and fast PMOS(FF) corner</a:t>
            </a:r>
          </a:p>
          <a:p>
            <a:pPr marL="1371600" lvl="2" indent="-381000">
              <a:buClr>
                <a:srgbClr val="000000"/>
              </a:buClr>
              <a:buSzPct val="80000"/>
              <a:buFont typeface="Wingdings"/>
              <a:buChar char="§"/>
            </a:pPr>
            <a:r>
              <a:rPr lang="en-US" altLang="ko-KR" dirty="0"/>
              <a:t>corners for digital applications </a:t>
            </a:r>
          </a:p>
          <a:p>
            <a:pPr marL="1828800" lvl="3" indent="-342900">
              <a:buClr>
                <a:srgbClr val="000000"/>
              </a:buClr>
              <a:buSzPct val="99999"/>
              <a:buFont typeface="Arial"/>
              <a:buChar char="•"/>
            </a:pPr>
            <a:r>
              <a:rPr lang="en-US" altLang="ko-KR" dirty="0"/>
              <a:t>For modeling worst-case 1</a:t>
            </a:r>
          </a:p>
          <a:p>
            <a:pPr marL="2286000" lvl="4" indent="-342900">
              <a:buClr>
                <a:srgbClr val="000000"/>
              </a:buClr>
              <a:buSzPct val="60000"/>
              <a:buFont typeface="Courier New"/>
              <a:buChar char="o"/>
            </a:pPr>
            <a:r>
              <a:rPr lang="en-US" altLang="ko-KR" dirty="0"/>
              <a:t>fast NMOS and slow PMOS(FS) corner</a:t>
            </a:r>
          </a:p>
          <a:p>
            <a:pPr marL="1828800" lvl="3" indent="-342900">
              <a:buClr>
                <a:srgbClr val="000000"/>
              </a:buClr>
              <a:buSzPct val="99999"/>
              <a:buFont typeface="Arial"/>
              <a:buChar char="•"/>
            </a:pPr>
            <a:r>
              <a:rPr lang="en-US" altLang="ko-KR" dirty="0"/>
              <a:t>For modeling worst-case 0</a:t>
            </a:r>
          </a:p>
          <a:p>
            <a:pPr marL="2286000" lvl="4" indent="-342900">
              <a:spcBef>
                <a:spcPts val="360"/>
              </a:spcBef>
              <a:buClr>
                <a:srgbClr val="000000"/>
              </a:buClr>
              <a:buSzPct val="60000"/>
              <a:buFont typeface="Courier New"/>
              <a:buChar char="o"/>
            </a:pPr>
            <a:r>
              <a:rPr lang="en-US" altLang="ko-KR" dirty="0"/>
              <a:t>slow NMOS and fast PMOS(SF) corner</a:t>
            </a:r>
          </a:p>
          <a:p>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28</a:t>
            </a:fld>
            <a:endParaRPr lang="en-US"/>
          </a:p>
        </p:txBody>
      </p:sp>
    </p:spTree>
    <p:extLst>
      <p:ext uri="{BB962C8B-B14F-4D97-AF65-F5344CB8AC3E}">
        <p14:creationId xmlns="" xmlns:p14="http://schemas.microsoft.com/office/powerpoint/2010/main" val="3849685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Worst-case Corner Model</a:t>
            </a:r>
            <a:endParaRPr lang="ko-KR" altLang="en-US" dirty="0"/>
          </a:p>
        </p:txBody>
      </p:sp>
      <p:sp>
        <p:nvSpPr>
          <p:cNvPr id="3" name="Content Placeholder 2"/>
          <p:cNvSpPr>
            <a:spLocks noGrp="1"/>
          </p:cNvSpPr>
          <p:nvPr>
            <p:ph idx="1"/>
          </p:nvPr>
        </p:nvSpPr>
        <p:spPr/>
        <p:txBody>
          <a:bodyPr>
            <a:normAutofit lnSpcReduction="10000"/>
          </a:bodyPr>
          <a:lstStyle/>
          <a:p>
            <a:r>
              <a:rPr lang="en-US" altLang="ko-KR" dirty="0"/>
              <a:t>Advantages</a:t>
            </a:r>
          </a:p>
          <a:p>
            <a:pPr lvl="1"/>
            <a:r>
              <a:rPr lang="en-US" altLang="ko-KR" dirty="0"/>
              <a:t>Worst case corner models give designers the capability to simulate the pass/fail </a:t>
            </a:r>
            <a:r>
              <a:rPr lang="en-US" altLang="ko-KR" dirty="0" smtClean="0"/>
              <a:t>results </a:t>
            </a:r>
            <a:r>
              <a:rPr lang="en-US" altLang="ko-KR" dirty="0"/>
              <a:t>of a typical design and are usually pessimistic</a:t>
            </a:r>
            <a:r>
              <a:rPr lang="en-US" altLang="ko-KR" dirty="0" smtClean="0"/>
              <a:t>.</a:t>
            </a:r>
          </a:p>
          <a:p>
            <a:pPr lvl="1"/>
            <a:endParaRPr lang="en-US" altLang="ko-KR" dirty="0"/>
          </a:p>
          <a:p>
            <a:r>
              <a:rPr lang="en-US" altLang="ko-KR" dirty="0"/>
              <a:t>Disadvantages</a:t>
            </a:r>
          </a:p>
          <a:p>
            <a:pPr lvl="1"/>
            <a:r>
              <a:rPr lang="en-US" altLang="ko-KR" dirty="0" smtClean="0"/>
              <a:t>The </a:t>
            </a:r>
            <a:r>
              <a:rPr lang="en-US" altLang="ko-KR" dirty="0"/>
              <a:t>fixed-corner method is too wide</a:t>
            </a:r>
          </a:p>
          <a:p>
            <a:pPr lvl="1"/>
            <a:r>
              <a:rPr lang="en-US" altLang="ko-KR" dirty="0" smtClean="0"/>
              <a:t>Some </a:t>
            </a:r>
            <a:r>
              <a:rPr lang="en-US" altLang="ko-KR" dirty="0"/>
              <a:t>valid </a:t>
            </a:r>
            <a:r>
              <a:rPr lang="en-US" altLang="ko-KR" dirty="0" smtClean="0"/>
              <a:t>designs </a:t>
            </a:r>
            <a:r>
              <a:rPr lang="en-US" altLang="ko-KR" dirty="0"/>
              <a:t>can not be accepted in worst-case corner model</a:t>
            </a:r>
          </a:p>
          <a:p>
            <a:pPr lvl="1"/>
            <a:r>
              <a:rPr lang="en-US" altLang="ko-KR" dirty="0"/>
              <a:t>The correlations between the device parameters are ignored</a:t>
            </a:r>
          </a:p>
          <a:p>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29</a:t>
            </a:fld>
            <a:endParaRPr lang="en-US"/>
          </a:p>
        </p:txBody>
      </p:sp>
    </p:spTree>
    <p:extLst>
      <p:ext uri="{BB962C8B-B14F-4D97-AF65-F5344CB8AC3E}">
        <p14:creationId xmlns="" xmlns:p14="http://schemas.microsoft.com/office/powerpoint/2010/main" val="1902941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Fabrication Variability?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Fabrication variability is variation in the physical characteristics of transistors, such as doping and patterning</a:t>
            </a:r>
          </a:p>
          <a:p>
            <a:r>
              <a:rPr lang="en-US" dirty="0" smtClean="0"/>
              <a:t>It may be systematic or random</a:t>
            </a:r>
          </a:p>
          <a:p>
            <a:pPr lvl="1"/>
            <a:r>
              <a:rPr lang="en-US" dirty="0" smtClean="0"/>
              <a:t>Systematic = same every time</a:t>
            </a:r>
          </a:p>
          <a:p>
            <a:pPr lvl="1"/>
            <a:r>
              <a:rPr lang="en-US" dirty="0" smtClean="0"/>
              <a:t>Random = different each time</a:t>
            </a:r>
          </a:p>
          <a:p>
            <a:r>
              <a:rPr lang="en-US" dirty="0" smtClean="0"/>
              <a:t>These variations cause electrical parameters of transistors (e.g., V</a:t>
            </a:r>
            <a:r>
              <a:rPr lang="en-US" baseline="-25000" dirty="0" smtClean="0"/>
              <a:t>T</a:t>
            </a:r>
            <a:r>
              <a:rPr lang="en-US" dirty="0" smtClean="0"/>
              <a:t>) to deviate from their designed values</a:t>
            </a:r>
          </a:p>
          <a:p>
            <a:r>
              <a:rPr lang="en-US" dirty="0" smtClean="0"/>
              <a:t>Random variability has become more prevalent with decreasing transistor sizes</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smtClean="0"/>
              <a:t>Worst-case Corner Model </a:t>
            </a:r>
            <a:r>
              <a:rPr lang="en-US" altLang="ko-KR" dirty="0" err="1" smtClean="0"/>
              <a:t>vs</a:t>
            </a:r>
            <a:r>
              <a:rPr lang="en-US" altLang="ko-KR" dirty="0" smtClean="0"/>
              <a:t> Statistical Corner Model</a:t>
            </a:r>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30</a:t>
            </a:fld>
            <a:endParaRPr lang="en-US"/>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 y="1828800"/>
            <a:ext cx="5257800" cy="22302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33400" y="4495800"/>
            <a:ext cx="5276152" cy="1905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57200" y="4063122"/>
            <a:ext cx="2819400" cy="430887"/>
          </a:xfrm>
          <a:prstGeom prst="rect">
            <a:avLst/>
          </a:prstGeom>
          <a:noFill/>
        </p:spPr>
        <p:txBody>
          <a:bodyPr wrap="square" rtlCol="0">
            <a:spAutoFit/>
          </a:bodyPr>
          <a:lstStyle/>
          <a:p>
            <a:r>
              <a:rPr lang="en-US" altLang="ko-KR" sz="1100" b="1" dirty="0" smtClean="0"/>
              <a:t>Data Range of NMOS </a:t>
            </a:r>
            <a:r>
              <a:rPr lang="en-US" altLang="ko-KR" sz="1100" b="1" dirty="0" err="1" smtClean="0"/>
              <a:t>Vth</a:t>
            </a:r>
            <a:r>
              <a:rPr lang="en-US" altLang="ko-KR" sz="1100" b="1" dirty="0" smtClean="0"/>
              <a:t> </a:t>
            </a:r>
            <a:r>
              <a:rPr lang="en-US" altLang="ko-KR" sz="1100" b="1" dirty="0" err="1" smtClean="0"/>
              <a:t>vs</a:t>
            </a:r>
            <a:r>
              <a:rPr lang="en-US" altLang="ko-KR" sz="1100" b="1" dirty="0" smtClean="0"/>
              <a:t> PMOS </a:t>
            </a:r>
            <a:r>
              <a:rPr lang="en-US" altLang="ko-KR" sz="1100" b="1" dirty="0" err="1" smtClean="0"/>
              <a:t>Vth</a:t>
            </a:r>
            <a:endParaRPr lang="en-US" altLang="ko-KR" sz="1100" b="1" dirty="0" smtClean="0"/>
          </a:p>
          <a:p>
            <a:r>
              <a:rPr lang="en-US" altLang="ko-KR" sz="1100" b="1" dirty="0" smtClean="0"/>
              <a:t>with Worst-case Corner Model</a:t>
            </a:r>
            <a:endParaRPr lang="ko-KR" altLang="en-US" sz="1100" b="1" dirty="0"/>
          </a:p>
        </p:txBody>
      </p:sp>
      <p:sp>
        <p:nvSpPr>
          <p:cNvPr id="8" name="TextBox 7"/>
          <p:cNvSpPr txBox="1"/>
          <p:nvPr/>
        </p:nvSpPr>
        <p:spPr>
          <a:xfrm>
            <a:off x="3352800" y="4059076"/>
            <a:ext cx="2819400" cy="430887"/>
          </a:xfrm>
          <a:prstGeom prst="rect">
            <a:avLst/>
          </a:prstGeom>
          <a:noFill/>
        </p:spPr>
        <p:txBody>
          <a:bodyPr wrap="square" rtlCol="0">
            <a:spAutoFit/>
          </a:bodyPr>
          <a:lstStyle/>
          <a:p>
            <a:r>
              <a:rPr lang="en-US" altLang="ko-KR" sz="1100" b="1" dirty="0" smtClean="0"/>
              <a:t>Data Range of NMOS </a:t>
            </a:r>
            <a:r>
              <a:rPr lang="en-US" altLang="ko-KR" sz="1100" b="1" dirty="0" err="1" smtClean="0"/>
              <a:t>Isat</a:t>
            </a:r>
            <a:r>
              <a:rPr lang="en-US" altLang="ko-KR" sz="1100" b="1" dirty="0" smtClean="0"/>
              <a:t> </a:t>
            </a:r>
            <a:r>
              <a:rPr lang="en-US" altLang="ko-KR" sz="1100" b="1" dirty="0" err="1" smtClean="0"/>
              <a:t>vs</a:t>
            </a:r>
            <a:r>
              <a:rPr lang="en-US" altLang="ko-KR" sz="1100" b="1" dirty="0" smtClean="0"/>
              <a:t> PMOS </a:t>
            </a:r>
            <a:r>
              <a:rPr lang="en-US" altLang="ko-KR" sz="1100" b="1" dirty="0" err="1" smtClean="0"/>
              <a:t>Isat</a:t>
            </a:r>
            <a:endParaRPr lang="en-US" altLang="ko-KR" sz="1100" b="1" dirty="0" smtClean="0"/>
          </a:p>
          <a:p>
            <a:r>
              <a:rPr lang="en-US" altLang="ko-KR" sz="1100" b="1" dirty="0" smtClean="0"/>
              <a:t>with Worst-case Corner Model</a:t>
            </a:r>
            <a:endParaRPr lang="ko-KR" altLang="en-US" sz="1100" b="1" dirty="0"/>
          </a:p>
        </p:txBody>
      </p:sp>
      <p:sp>
        <p:nvSpPr>
          <p:cNvPr id="9" name="TextBox 8"/>
          <p:cNvSpPr txBox="1"/>
          <p:nvPr/>
        </p:nvSpPr>
        <p:spPr>
          <a:xfrm>
            <a:off x="381000" y="6400800"/>
            <a:ext cx="2819400" cy="430887"/>
          </a:xfrm>
          <a:prstGeom prst="rect">
            <a:avLst/>
          </a:prstGeom>
          <a:noFill/>
        </p:spPr>
        <p:txBody>
          <a:bodyPr wrap="square" rtlCol="0">
            <a:spAutoFit/>
          </a:bodyPr>
          <a:lstStyle/>
          <a:p>
            <a:r>
              <a:rPr lang="en-US" altLang="ko-KR" sz="1100" b="1" dirty="0" smtClean="0"/>
              <a:t>Data Range of NMOS </a:t>
            </a:r>
            <a:r>
              <a:rPr lang="en-US" altLang="ko-KR" sz="1100" b="1" dirty="0" err="1" smtClean="0"/>
              <a:t>Vth</a:t>
            </a:r>
            <a:r>
              <a:rPr lang="en-US" altLang="ko-KR" sz="1100" b="1" dirty="0" smtClean="0"/>
              <a:t> </a:t>
            </a:r>
            <a:r>
              <a:rPr lang="en-US" altLang="ko-KR" sz="1100" b="1" dirty="0" err="1" smtClean="0"/>
              <a:t>vs</a:t>
            </a:r>
            <a:r>
              <a:rPr lang="en-US" altLang="ko-KR" sz="1100" b="1" dirty="0" smtClean="0"/>
              <a:t> PMOS </a:t>
            </a:r>
            <a:r>
              <a:rPr lang="en-US" altLang="ko-KR" sz="1100" b="1" dirty="0" err="1" smtClean="0"/>
              <a:t>Vth</a:t>
            </a:r>
            <a:endParaRPr lang="en-US" altLang="ko-KR" sz="1100" b="1" dirty="0" smtClean="0"/>
          </a:p>
          <a:p>
            <a:r>
              <a:rPr lang="en-US" altLang="ko-KR" sz="1100" b="1" dirty="0" smtClean="0"/>
              <a:t>with Statistical  Corner Model</a:t>
            </a:r>
            <a:endParaRPr lang="ko-KR" altLang="en-US" sz="1100" b="1" dirty="0"/>
          </a:p>
        </p:txBody>
      </p:sp>
      <p:sp>
        <p:nvSpPr>
          <p:cNvPr id="10" name="TextBox 9"/>
          <p:cNvSpPr txBox="1"/>
          <p:nvPr/>
        </p:nvSpPr>
        <p:spPr>
          <a:xfrm>
            <a:off x="3276600" y="6400800"/>
            <a:ext cx="2819400" cy="430887"/>
          </a:xfrm>
          <a:prstGeom prst="rect">
            <a:avLst/>
          </a:prstGeom>
          <a:noFill/>
        </p:spPr>
        <p:txBody>
          <a:bodyPr wrap="square" rtlCol="0">
            <a:spAutoFit/>
          </a:bodyPr>
          <a:lstStyle/>
          <a:p>
            <a:r>
              <a:rPr lang="en-US" altLang="ko-KR" sz="1100" b="1" dirty="0" smtClean="0"/>
              <a:t>Data Range of NMOS </a:t>
            </a:r>
            <a:r>
              <a:rPr lang="en-US" altLang="ko-KR" sz="1100" b="1" dirty="0" err="1" smtClean="0"/>
              <a:t>Isat</a:t>
            </a:r>
            <a:r>
              <a:rPr lang="en-US" altLang="ko-KR" sz="1100" b="1" dirty="0" smtClean="0"/>
              <a:t> </a:t>
            </a:r>
            <a:r>
              <a:rPr lang="en-US" altLang="ko-KR" sz="1100" b="1" dirty="0" err="1" smtClean="0"/>
              <a:t>vs</a:t>
            </a:r>
            <a:r>
              <a:rPr lang="en-US" altLang="ko-KR" sz="1100" b="1" dirty="0" smtClean="0"/>
              <a:t> PMOS </a:t>
            </a:r>
            <a:r>
              <a:rPr lang="en-US" altLang="ko-KR" sz="1100" b="1" dirty="0" err="1" smtClean="0"/>
              <a:t>Isat</a:t>
            </a:r>
            <a:endParaRPr lang="en-US" altLang="ko-KR" sz="1100" b="1" dirty="0" smtClean="0"/>
          </a:p>
          <a:p>
            <a:r>
              <a:rPr lang="en-US" altLang="ko-KR" sz="1100" b="1" dirty="0" smtClean="0"/>
              <a:t>with Statistical Corner Model</a:t>
            </a:r>
            <a:endParaRPr lang="ko-KR" altLang="en-US" sz="1100" b="1" dirty="0"/>
          </a:p>
        </p:txBody>
      </p:sp>
      <p:sp>
        <p:nvSpPr>
          <p:cNvPr id="6" name="TextBox 5"/>
          <p:cNvSpPr txBox="1"/>
          <p:nvPr/>
        </p:nvSpPr>
        <p:spPr>
          <a:xfrm>
            <a:off x="6781800" y="5105400"/>
            <a:ext cx="1828800" cy="1446550"/>
          </a:xfrm>
          <a:prstGeom prst="rect">
            <a:avLst/>
          </a:prstGeom>
          <a:noFill/>
        </p:spPr>
        <p:txBody>
          <a:bodyPr wrap="square" rtlCol="0">
            <a:spAutoFit/>
          </a:bodyPr>
          <a:lstStyle/>
          <a:p>
            <a:r>
              <a:rPr lang="en-US" altLang="ko-KR" sz="1100" dirty="0" smtClean="0"/>
              <a:t>Source : Samar K. </a:t>
            </a:r>
            <a:r>
              <a:rPr lang="en-US" altLang="ko-KR" sz="1100" dirty="0" err="1" smtClean="0"/>
              <a:t>Saha</a:t>
            </a:r>
            <a:r>
              <a:rPr lang="en-US" altLang="ko-KR" sz="1100" dirty="0" smtClean="0"/>
              <a:t>, “Modeling Process Variability in Scaled CMOS Technology”, </a:t>
            </a:r>
            <a:r>
              <a:rPr lang="en-US" altLang="ko-KR" sz="1100" i="1" dirty="0"/>
              <a:t>Design &amp; Test of Computers, IEEE</a:t>
            </a:r>
            <a:r>
              <a:rPr lang="en-US" altLang="ko-KR" sz="1100" dirty="0"/>
              <a:t> , vol.27, no.2, pp.8-16, March-April 2010</a:t>
            </a:r>
            <a:endParaRPr lang="ko-KR" altLang="en-US" sz="1100" dirty="0"/>
          </a:p>
        </p:txBody>
      </p:sp>
    </p:spTree>
    <p:extLst>
      <p:ext uri="{BB962C8B-B14F-4D97-AF65-F5344CB8AC3E}">
        <p14:creationId xmlns="" xmlns:p14="http://schemas.microsoft.com/office/powerpoint/2010/main" val="890728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Statistical Corner Model</a:t>
            </a:r>
            <a:endParaRPr lang="ko-KR" altLang="en-US" dirty="0"/>
          </a:p>
        </p:txBody>
      </p:sp>
      <p:sp>
        <p:nvSpPr>
          <p:cNvPr id="3" name="Content Placeholder 2"/>
          <p:cNvSpPr>
            <a:spLocks noGrp="1"/>
          </p:cNvSpPr>
          <p:nvPr>
            <p:ph idx="1"/>
          </p:nvPr>
        </p:nvSpPr>
        <p:spPr/>
        <p:txBody>
          <a:bodyPr>
            <a:normAutofit fontScale="92500" lnSpcReduction="20000"/>
          </a:bodyPr>
          <a:lstStyle/>
          <a:p>
            <a:r>
              <a:rPr lang="en-US" altLang="ko-KR" dirty="0" smtClean="0"/>
              <a:t>For more realistic modeling for process variability than worst-case corner model.</a:t>
            </a:r>
          </a:p>
          <a:p>
            <a:pPr lvl="1"/>
            <a:r>
              <a:rPr lang="en-US" altLang="ko-KR" dirty="0" smtClean="0"/>
              <a:t>Using </a:t>
            </a:r>
            <a:r>
              <a:rPr lang="en-US" altLang="ko-KR" dirty="0"/>
              <a:t>data from different dies, wafers, and wafer lots collected over a long enough period of time to </a:t>
            </a:r>
            <a:r>
              <a:rPr lang="en-US" altLang="ko-KR" dirty="0" smtClean="0"/>
              <a:t>represents </a:t>
            </a:r>
            <a:r>
              <a:rPr lang="en-US" altLang="ko-KR" dirty="0"/>
              <a:t>realistic process </a:t>
            </a:r>
            <a:r>
              <a:rPr lang="en-US" altLang="ko-KR" dirty="0" smtClean="0"/>
              <a:t>variability </a:t>
            </a:r>
            <a:r>
              <a:rPr lang="en-US" altLang="ko-KR" dirty="0"/>
              <a:t>of the target </a:t>
            </a:r>
            <a:r>
              <a:rPr lang="en-US" altLang="ko-KR" dirty="0" smtClean="0"/>
              <a:t>technology</a:t>
            </a:r>
          </a:p>
          <a:p>
            <a:pPr lvl="1"/>
            <a:endParaRPr lang="en-US" altLang="ko-KR" dirty="0" smtClean="0"/>
          </a:p>
          <a:p>
            <a:r>
              <a:rPr lang="en-US" altLang="ko-KR" dirty="0"/>
              <a:t>The difference between statistical corner model and worst-case corner-model</a:t>
            </a:r>
          </a:p>
          <a:p>
            <a:pPr lvl="1"/>
            <a:r>
              <a:rPr lang="en-US" altLang="ko-KR" dirty="0"/>
              <a:t>Statistical corner model use the realistic </a:t>
            </a:r>
            <a:r>
              <a:rPr lang="en-US" altLang="ko-KR" dirty="0" err="1"/>
              <a:t>std</a:t>
            </a:r>
            <a:r>
              <a:rPr lang="en-US" altLang="ko-KR" dirty="0"/>
              <a:t> of the corresponding model parameter of its typical model</a:t>
            </a:r>
          </a:p>
          <a:p>
            <a:pPr lvl="2"/>
            <a:r>
              <a:rPr lang="en-US" altLang="ko-KR" dirty="0" err="1"/>
              <a:t>Std</a:t>
            </a:r>
            <a:r>
              <a:rPr lang="en-US" altLang="ko-KR" dirty="0"/>
              <a:t> is obtained from the distribution of a large set of production data</a:t>
            </a:r>
          </a:p>
          <a:p>
            <a:pPr lvl="1"/>
            <a:r>
              <a:rPr lang="en-US" altLang="ko-KR" dirty="0"/>
              <a:t>Statistical models can pass a valid design, which were rejected in worst-corner model </a:t>
            </a:r>
            <a:endParaRPr lang="en-US" altLang="ko-KR" dirty="0" smtClean="0"/>
          </a:p>
          <a:p>
            <a:pPr lvl="1"/>
            <a:endParaRPr lang="en-US" altLang="ko-KR" dirty="0"/>
          </a:p>
          <a:p>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31</a:t>
            </a:fld>
            <a:endParaRPr lang="en-US"/>
          </a:p>
        </p:txBody>
      </p:sp>
    </p:spTree>
    <p:extLst>
      <p:ext uri="{BB962C8B-B14F-4D97-AF65-F5344CB8AC3E}">
        <p14:creationId xmlns="" xmlns:p14="http://schemas.microsoft.com/office/powerpoint/2010/main" val="1435801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TCAD-based Statistical Model</a:t>
            </a:r>
            <a:endParaRPr lang="en-US" dirty="0"/>
          </a:p>
        </p:txBody>
      </p:sp>
      <p:sp>
        <p:nvSpPr>
          <p:cNvPr id="3" name="Content Placeholder 2"/>
          <p:cNvSpPr>
            <a:spLocks noGrp="1"/>
          </p:cNvSpPr>
          <p:nvPr>
            <p:ph idx="1"/>
          </p:nvPr>
        </p:nvSpPr>
        <p:spPr/>
        <p:txBody>
          <a:bodyPr>
            <a:normAutofit lnSpcReduction="10000"/>
          </a:bodyPr>
          <a:lstStyle/>
          <a:p>
            <a:r>
              <a:rPr lang="en-US" dirty="0" smtClean="0"/>
              <a:t>When developing a new VLSI technology, there is no historical production data to use as a basis for statistical modeling</a:t>
            </a:r>
          </a:p>
          <a:p>
            <a:r>
              <a:rPr lang="en-US" dirty="0" smtClean="0"/>
              <a:t>The technology CAD (TCAD) modeling approach uses simulations to generate an initial statistical model</a:t>
            </a:r>
          </a:p>
          <a:p>
            <a:r>
              <a:rPr lang="en-US" dirty="0" smtClean="0"/>
              <a:t>The simulations are chosen based on the lower and upper limits of the most sensitive process-control variables (e.g., gate-oxidation temperature, p- and n-halo implant dose and energy, TOX, and L)</a:t>
            </a:r>
          </a:p>
          <a:p>
            <a:r>
              <a:rPr lang="en-US" dirty="0" smtClean="0"/>
              <a:t>The model is refined as data is collected from production runs</a:t>
            </a:r>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32</a:t>
            </a:fld>
            <a:endParaRPr lang="en-US"/>
          </a:p>
        </p:txBody>
      </p:sp>
      <p:sp>
        <p:nvSpPr>
          <p:cNvPr id="5" name="TextBox 4"/>
          <p:cNvSpPr txBox="1"/>
          <p:nvPr/>
        </p:nvSpPr>
        <p:spPr>
          <a:xfrm>
            <a:off x="0" y="6273225"/>
            <a:ext cx="8763000" cy="584775"/>
          </a:xfrm>
          <a:prstGeom prst="rect">
            <a:avLst/>
          </a:prstGeom>
          <a:noFill/>
        </p:spPr>
        <p:txBody>
          <a:bodyPr wrap="square" rtlCol="0">
            <a:spAutoFit/>
          </a:bodyPr>
          <a:lstStyle/>
          <a:p>
            <a:r>
              <a:rPr lang="en-US" sz="1600" dirty="0" smtClean="0"/>
              <a:t>Source: </a:t>
            </a:r>
            <a:r>
              <a:rPr lang="en-US" sz="1600" dirty="0" err="1" smtClean="0"/>
              <a:t>Saha</a:t>
            </a:r>
            <a:r>
              <a:rPr lang="en-US" sz="1600" dirty="0" smtClean="0"/>
              <a:t>, S.K.; "Modeling Process Variability in Scaled CMOS Technology," </a:t>
            </a:r>
            <a:r>
              <a:rPr lang="en-US" sz="1600" i="1" dirty="0" smtClean="0"/>
              <a:t>Design &amp; Test of Computers, IEEE</a:t>
            </a:r>
            <a:r>
              <a:rPr lang="en-US" sz="1600" dirty="0" smtClean="0"/>
              <a:t>, vol.27, no.2, pp.8-16, March-April 2010</a:t>
            </a:r>
            <a:endParaRPr lang="en-US" sz="16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Monte Carlo Model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Monte Carlo simulation of a circuit is a series of simulation runs where the device parameters for each run are randomly generated based on the distribution of those parameters in the model</a:t>
            </a:r>
          </a:p>
          <a:p>
            <a:pPr lvl="1"/>
            <a:r>
              <a:rPr lang="en-US" dirty="0" smtClean="0"/>
              <a:t>In contrast, corner models use only lower and upper limits</a:t>
            </a:r>
          </a:p>
          <a:p>
            <a:r>
              <a:rPr lang="en-US" dirty="0" smtClean="0"/>
              <a:t>Advantages</a:t>
            </a:r>
          </a:p>
          <a:p>
            <a:pPr lvl="1"/>
            <a:r>
              <a:rPr lang="en-US" dirty="0" smtClean="0"/>
              <a:t>Accurate</a:t>
            </a:r>
          </a:p>
          <a:p>
            <a:pPr lvl="1"/>
            <a:r>
              <a:rPr lang="en-US" dirty="0" smtClean="0"/>
              <a:t>Allows for directly estimating the yield of a VLSI design</a:t>
            </a:r>
          </a:p>
          <a:p>
            <a:r>
              <a:rPr lang="en-US" dirty="0" smtClean="0"/>
              <a:t>Disadvantages</a:t>
            </a:r>
          </a:p>
          <a:p>
            <a:pPr lvl="1"/>
            <a:r>
              <a:rPr lang="en-US" dirty="0" smtClean="0"/>
              <a:t>Requires running many simulations</a:t>
            </a:r>
          </a:p>
          <a:p>
            <a:pPr lvl="1"/>
            <a:r>
              <a:rPr lang="en-US" dirty="0" smtClean="0"/>
              <a:t>Assumes that device parameters are independent</a:t>
            </a:r>
          </a:p>
          <a:p>
            <a:pPr lvl="1"/>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33</a:t>
            </a:fld>
            <a:endParaRPr lang="en-US"/>
          </a:p>
        </p:txBody>
      </p:sp>
      <p:sp>
        <p:nvSpPr>
          <p:cNvPr id="5" name="TextBox 4"/>
          <p:cNvSpPr txBox="1"/>
          <p:nvPr/>
        </p:nvSpPr>
        <p:spPr>
          <a:xfrm>
            <a:off x="228600" y="6019800"/>
            <a:ext cx="7924800" cy="584775"/>
          </a:xfrm>
          <a:prstGeom prst="rect">
            <a:avLst/>
          </a:prstGeom>
          <a:noFill/>
        </p:spPr>
        <p:txBody>
          <a:bodyPr wrap="square" rtlCol="0">
            <a:spAutoFit/>
          </a:bodyPr>
          <a:lstStyle/>
          <a:p>
            <a:r>
              <a:rPr lang="en-US" sz="1600" dirty="0" smtClean="0"/>
              <a:t>Source: </a:t>
            </a:r>
            <a:r>
              <a:rPr lang="en-US" sz="1600" dirty="0" err="1" smtClean="0"/>
              <a:t>Orshansky</a:t>
            </a:r>
            <a:r>
              <a:rPr lang="en-US" sz="1600" dirty="0" smtClean="0"/>
              <a:t>, M. et al. "A statistical performance simulation methodology for VLSI circuits," </a:t>
            </a:r>
            <a:r>
              <a:rPr lang="en-US" sz="1600" i="1" dirty="0" smtClean="0"/>
              <a:t>Design Automation Conference, 1998. Proceedings</a:t>
            </a:r>
            <a:r>
              <a:rPr lang="en-US" sz="1600" dirty="0" smtClean="0"/>
              <a:t> , pp. 402- 407, 15-19 Jun 1998</a:t>
            </a:r>
            <a:endParaRPr lang="en-US" sz="1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Statistical Timing Analysis</a:t>
            </a:r>
            <a:endParaRPr lang="ko-KR" altLang="en-US" dirty="0"/>
          </a:p>
        </p:txBody>
      </p:sp>
      <p:sp>
        <p:nvSpPr>
          <p:cNvPr id="3" name="Content Placeholder 2"/>
          <p:cNvSpPr>
            <a:spLocks noGrp="1"/>
          </p:cNvSpPr>
          <p:nvPr>
            <p:ph idx="1"/>
          </p:nvPr>
        </p:nvSpPr>
        <p:spPr/>
        <p:txBody>
          <a:bodyPr>
            <a:normAutofit fontScale="77500" lnSpcReduction="20000"/>
          </a:bodyPr>
          <a:lstStyle/>
          <a:p>
            <a:r>
              <a:rPr lang="en-US" altLang="ko-KR" dirty="0" smtClean="0"/>
              <a:t>As process technologies have scaled, intra-die variations have grown to play a significant role in determining delay and power distributions</a:t>
            </a:r>
          </a:p>
          <a:p>
            <a:endParaRPr lang="en-US" altLang="ko-KR" dirty="0" smtClean="0"/>
          </a:p>
          <a:p>
            <a:r>
              <a:rPr lang="en-US" altLang="ko-KR" dirty="0" smtClean="0"/>
              <a:t>Random variables that captures intra-die variations can be independent or correlated across gates</a:t>
            </a:r>
          </a:p>
          <a:p>
            <a:pPr lvl="1"/>
            <a:r>
              <a:rPr lang="en-US" altLang="ko-KR" dirty="0" smtClean="0"/>
              <a:t>Monte Carlo based techniques even more expensive </a:t>
            </a:r>
          </a:p>
          <a:p>
            <a:pPr lvl="1"/>
            <a:r>
              <a:rPr lang="en-US" altLang="ko-KR" dirty="0" smtClean="0"/>
              <a:t>Corner based models cannot guarantee to cover the worst case enough.</a:t>
            </a:r>
          </a:p>
          <a:p>
            <a:pPr marL="393192" lvl="1" indent="0">
              <a:buNone/>
            </a:pPr>
            <a:r>
              <a:rPr lang="en-US" altLang="ko-KR" dirty="0" smtClean="0"/>
              <a:t> </a:t>
            </a:r>
          </a:p>
          <a:p>
            <a:r>
              <a:rPr lang="en-US" altLang="ko-KR" dirty="0" smtClean="0"/>
              <a:t>Modeling </a:t>
            </a:r>
            <a:r>
              <a:rPr lang="en-US" altLang="ko-KR" dirty="0"/>
              <a:t>the impact of fabrication randomness on the chip's timing characteristics.</a:t>
            </a:r>
          </a:p>
          <a:p>
            <a:pPr lvl="1"/>
            <a:r>
              <a:rPr lang="en-US" altLang="ko-KR" dirty="0"/>
              <a:t>Predict the probability density function(PDF) </a:t>
            </a:r>
            <a:r>
              <a:rPr lang="en-US" altLang="ko-KR" dirty="0" smtClean="0"/>
              <a:t>of delay</a:t>
            </a:r>
            <a:endParaRPr lang="en-US" altLang="ko-KR" dirty="0"/>
          </a:p>
          <a:p>
            <a:pPr lvl="1"/>
            <a:r>
              <a:rPr lang="en-US" altLang="ko-KR" dirty="0"/>
              <a:t>Predict the </a:t>
            </a:r>
            <a:r>
              <a:rPr lang="en-US" altLang="ko-KR" dirty="0" smtClean="0"/>
              <a:t>statistical </a:t>
            </a:r>
            <a:r>
              <a:rPr lang="en-US" altLang="ko-KR" dirty="0"/>
              <a:t>spread in chip's timing randomness accurately.</a:t>
            </a:r>
          </a:p>
          <a:p>
            <a:endParaRPr lang="en-US" altLang="ko-KR"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34</a:t>
            </a:fld>
            <a:endParaRPr lang="en-US"/>
          </a:p>
        </p:txBody>
      </p:sp>
    </p:spTree>
    <p:extLst>
      <p:ext uri="{BB962C8B-B14F-4D97-AF65-F5344CB8AC3E}">
        <p14:creationId xmlns="" xmlns:p14="http://schemas.microsoft.com/office/powerpoint/2010/main" val="3970425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Statistical Timing Analysis</a:t>
            </a:r>
            <a:endParaRPr lang="ko-KR" altLang="en-US" dirty="0"/>
          </a:p>
        </p:txBody>
      </p:sp>
      <p:sp>
        <p:nvSpPr>
          <p:cNvPr id="3" name="Content Placeholder 2"/>
          <p:cNvSpPr>
            <a:spLocks noGrp="1"/>
          </p:cNvSpPr>
          <p:nvPr>
            <p:ph idx="1"/>
          </p:nvPr>
        </p:nvSpPr>
        <p:spPr/>
        <p:txBody>
          <a:bodyPr/>
          <a:lstStyle/>
          <a:p>
            <a:r>
              <a:rPr lang="en-US" altLang="ko-KR" dirty="0" smtClean="0"/>
              <a:t>Statistical Timing Analysis </a:t>
            </a:r>
            <a:r>
              <a:rPr lang="en-US" altLang="ko-KR" dirty="0" err="1" smtClean="0"/>
              <a:t>vs</a:t>
            </a:r>
            <a:r>
              <a:rPr lang="en-US" altLang="ko-KR" dirty="0" smtClean="0"/>
              <a:t> Deterministic Timing Analysis</a:t>
            </a:r>
          </a:p>
          <a:p>
            <a:pPr lvl="1"/>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35</a:t>
            </a:fld>
            <a:endParaRPr lang="en-US"/>
          </a:p>
        </p:txBody>
      </p:sp>
      <p:sp>
        <p:nvSpPr>
          <p:cNvPr id="5" name="Rectangle 4"/>
          <p:cNvSpPr/>
          <p:nvPr/>
        </p:nvSpPr>
        <p:spPr>
          <a:xfrm>
            <a:off x="1676400" y="3743236"/>
            <a:ext cx="6477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7" name="Straight Connector 6"/>
          <p:cNvCxnSpPr/>
          <p:nvPr/>
        </p:nvCxnSpPr>
        <p:spPr>
          <a:xfrm>
            <a:off x="914400" y="3895636"/>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14400" y="4505236"/>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5" idx="3"/>
          </p:cNvCxnSpPr>
          <p:nvPr/>
        </p:nvCxnSpPr>
        <p:spPr>
          <a:xfrm>
            <a:off x="2324100" y="4162336"/>
            <a:ext cx="5715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447800" y="3895636"/>
            <a:ext cx="152400" cy="276999"/>
          </a:xfrm>
          <a:prstGeom prst="rect">
            <a:avLst/>
          </a:prstGeom>
          <a:noFill/>
        </p:spPr>
        <p:txBody>
          <a:bodyPr wrap="square" rtlCol="0">
            <a:spAutoFit/>
          </a:bodyPr>
          <a:lstStyle/>
          <a:p>
            <a:r>
              <a:rPr lang="en-US" altLang="ko-KR" sz="1200" dirty="0" err="1" smtClean="0"/>
              <a:t>i</a:t>
            </a:r>
            <a:endParaRPr lang="ko-KR" altLang="en-US" sz="1200" dirty="0"/>
          </a:p>
        </p:txBody>
      </p:sp>
      <p:sp>
        <p:nvSpPr>
          <p:cNvPr id="12" name="TextBox 11"/>
          <p:cNvSpPr txBox="1"/>
          <p:nvPr/>
        </p:nvSpPr>
        <p:spPr>
          <a:xfrm>
            <a:off x="1466007" y="4519136"/>
            <a:ext cx="152400" cy="276999"/>
          </a:xfrm>
          <a:prstGeom prst="rect">
            <a:avLst/>
          </a:prstGeom>
          <a:noFill/>
        </p:spPr>
        <p:txBody>
          <a:bodyPr wrap="square" rtlCol="0">
            <a:spAutoFit/>
          </a:bodyPr>
          <a:lstStyle/>
          <a:p>
            <a:r>
              <a:rPr lang="en-US" altLang="ko-KR" sz="1200" dirty="0" smtClean="0"/>
              <a:t>j</a:t>
            </a:r>
            <a:endParaRPr lang="ko-KR" altLang="en-US" sz="1200" dirty="0"/>
          </a:p>
        </p:txBody>
      </p:sp>
      <p:sp>
        <p:nvSpPr>
          <p:cNvPr id="13" name="TextBox 12"/>
          <p:cNvSpPr txBox="1"/>
          <p:nvPr/>
        </p:nvSpPr>
        <p:spPr>
          <a:xfrm>
            <a:off x="2476500" y="4186796"/>
            <a:ext cx="228600" cy="276999"/>
          </a:xfrm>
          <a:prstGeom prst="rect">
            <a:avLst/>
          </a:prstGeom>
          <a:noFill/>
        </p:spPr>
        <p:txBody>
          <a:bodyPr wrap="square" rtlCol="0">
            <a:spAutoFit/>
          </a:bodyPr>
          <a:lstStyle/>
          <a:p>
            <a:r>
              <a:rPr lang="en-US" altLang="ko-KR" sz="1200" dirty="0" smtClean="0"/>
              <a:t>0</a:t>
            </a:r>
            <a:endParaRPr lang="ko-KR" altLang="en-US" sz="1200" dirty="0"/>
          </a:p>
        </p:txBody>
      </p:sp>
      <p:sp>
        <p:nvSpPr>
          <p:cNvPr id="14" name="TextBox 13"/>
          <p:cNvSpPr txBox="1"/>
          <p:nvPr/>
        </p:nvSpPr>
        <p:spPr>
          <a:xfrm>
            <a:off x="76200" y="4796135"/>
            <a:ext cx="3352800" cy="461665"/>
          </a:xfrm>
          <a:prstGeom prst="rect">
            <a:avLst/>
          </a:prstGeom>
          <a:noFill/>
        </p:spPr>
        <p:txBody>
          <a:bodyPr wrap="square" rtlCol="0">
            <a:spAutoFit/>
          </a:bodyPr>
          <a:lstStyle/>
          <a:p>
            <a:r>
              <a:rPr lang="en-US" altLang="ko-KR" sz="1200" dirty="0" err="1" smtClean="0"/>
              <a:t>Dio</a:t>
            </a:r>
            <a:r>
              <a:rPr lang="en-US" altLang="ko-KR" sz="1200" dirty="0" smtClean="0"/>
              <a:t>: </a:t>
            </a:r>
            <a:r>
              <a:rPr lang="en-US" altLang="ko-KR" sz="1200" dirty="0"/>
              <a:t>Delay from Input Node </a:t>
            </a:r>
            <a:r>
              <a:rPr lang="en-US" altLang="ko-KR" sz="1200" dirty="0" err="1"/>
              <a:t>i</a:t>
            </a:r>
            <a:r>
              <a:rPr lang="en-US" altLang="ko-KR" sz="1200" dirty="0"/>
              <a:t> to Output node </a:t>
            </a:r>
            <a:r>
              <a:rPr lang="en-US" altLang="ko-KR" sz="1200" dirty="0" smtClean="0"/>
              <a:t>o</a:t>
            </a:r>
            <a:endParaRPr lang="en-US" altLang="ko-KR" sz="1200" dirty="0"/>
          </a:p>
          <a:p>
            <a:r>
              <a:rPr lang="en-US" altLang="ko-KR" sz="1200" dirty="0" err="1" smtClean="0"/>
              <a:t>Djo</a:t>
            </a:r>
            <a:r>
              <a:rPr lang="en-US" altLang="ko-KR" sz="1200" dirty="0" smtClean="0"/>
              <a:t>: </a:t>
            </a:r>
            <a:r>
              <a:rPr lang="en-US" altLang="ko-KR" sz="1200" dirty="0"/>
              <a:t>Delay from Input Node j to Output node o</a:t>
            </a:r>
            <a:endParaRPr lang="ko-KR" altLang="en-US" sz="1200" dirty="0"/>
          </a:p>
        </p:txBody>
      </p:sp>
      <p:cxnSp>
        <p:nvCxnSpPr>
          <p:cNvPr id="28" name="Straight Arrow Connector 27"/>
          <p:cNvCxnSpPr/>
          <p:nvPr/>
        </p:nvCxnSpPr>
        <p:spPr>
          <a:xfrm flipV="1">
            <a:off x="6019800" y="4648200"/>
            <a:ext cx="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019800" y="6019800"/>
            <a:ext cx="16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620000" y="6019800"/>
            <a:ext cx="457200" cy="276999"/>
          </a:xfrm>
          <a:prstGeom prst="rect">
            <a:avLst/>
          </a:prstGeom>
          <a:noFill/>
        </p:spPr>
        <p:txBody>
          <a:bodyPr wrap="square" rtlCol="0">
            <a:spAutoFit/>
          </a:bodyPr>
          <a:lstStyle/>
          <a:p>
            <a:r>
              <a:rPr lang="en-US" altLang="ko-KR" sz="1200" dirty="0" smtClean="0"/>
              <a:t>A0</a:t>
            </a:r>
            <a:endParaRPr lang="ko-KR" altLang="en-US" sz="1200" dirty="0"/>
          </a:p>
        </p:txBody>
      </p:sp>
      <p:sp>
        <p:nvSpPr>
          <p:cNvPr id="33" name="TextBox 32"/>
          <p:cNvSpPr txBox="1"/>
          <p:nvPr/>
        </p:nvSpPr>
        <p:spPr>
          <a:xfrm>
            <a:off x="5562600" y="4724400"/>
            <a:ext cx="533400" cy="276999"/>
          </a:xfrm>
          <a:prstGeom prst="rect">
            <a:avLst/>
          </a:prstGeom>
          <a:noFill/>
        </p:spPr>
        <p:txBody>
          <a:bodyPr wrap="square" rtlCol="0">
            <a:spAutoFit/>
          </a:bodyPr>
          <a:lstStyle/>
          <a:p>
            <a:r>
              <a:rPr lang="en-US" altLang="ko-KR" sz="1200" dirty="0" smtClean="0"/>
              <a:t>P(A0)</a:t>
            </a:r>
            <a:endParaRPr lang="ko-KR" altLang="en-US" sz="1200" dirty="0"/>
          </a:p>
        </p:txBody>
      </p:sp>
      <p:sp>
        <p:nvSpPr>
          <p:cNvPr id="34" name="TextBox 33"/>
          <p:cNvSpPr txBox="1"/>
          <p:nvPr/>
        </p:nvSpPr>
        <p:spPr>
          <a:xfrm>
            <a:off x="861802" y="3590836"/>
            <a:ext cx="381000" cy="276999"/>
          </a:xfrm>
          <a:prstGeom prst="rect">
            <a:avLst/>
          </a:prstGeom>
          <a:noFill/>
        </p:spPr>
        <p:txBody>
          <a:bodyPr wrap="square" rtlCol="0">
            <a:spAutoFit/>
          </a:bodyPr>
          <a:lstStyle/>
          <a:p>
            <a:r>
              <a:rPr lang="en-US" altLang="ko-KR" sz="1200" dirty="0" smtClean="0"/>
              <a:t>Ai</a:t>
            </a:r>
            <a:endParaRPr lang="ko-KR" altLang="en-US" sz="1200" dirty="0"/>
          </a:p>
        </p:txBody>
      </p:sp>
      <p:sp>
        <p:nvSpPr>
          <p:cNvPr id="35" name="TextBox 34"/>
          <p:cNvSpPr txBox="1"/>
          <p:nvPr/>
        </p:nvSpPr>
        <p:spPr>
          <a:xfrm>
            <a:off x="838200" y="4238351"/>
            <a:ext cx="381000" cy="276999"/>
          </a:xfrm>
          <a:prstGeom prst="rect">
            <a:avLst/>
          </a:prstGeom>
          <a:noFill/>
        </p:spPr>
        <p:txBody>
          <a:bodyPr wrap="square" rtlCol="0">
            <a:spAutoFit/>
          </a:bodyPr>
          <a:lstStyle/>
          <a:p>
            <a:r>
              <a:rPr lang="en-US" altLang="ko-KR" sz="1200" dirty="0" err="1" smtClean="0"/>
              <a:t>Aj</a:t>
            </a:r>
            <a:endParaRPr lang="ko-KR" altLang="en-US" sz="1200" dirty="0"/>
          </a:p>
        </p:txBody>
      </p:sp>
      <p:sp>
        <p:nvSpPr>
          <p:cNvPr id="36" name="Freeform 35"/>
          <p:cNvSpPr/>
          <p:nvPr/>
        </p:nvSpPr>
        <p:spPr>
          <a:xfrm>
            <a:off x="6005639" y="4814457"/>
            <a:ext cx="1513211" cy="1124944"/>
          </a:xfrm>
          <a:custGeom>
            <a:avLst/>
            <a:gdLst>
              <a:gd name="connsiteX0" fmla="*/ 0 w 1513211"/>
              <a:gd name="connsiteY0" fmla="*/ 1116852 h 1124944"/>
              <a:gd name="connsiteX1" fmla="*/ 291313 w 1513211"/>
              <a:gd name="connsiteY1" fmla="*/ 1124944 h 1124944"/>
              <a:gd name="connsiteX2" fmla="*/ 291313 w 1513211"/>
              <a:gd name="connsiteY2" fmla="*/ 1124944 h 1124944"/>
              <a:gd name="connsiteX3" fmla="*/ 445062 w 1513211"/>
              <a:gd name="connsiteY3" fmla="*/ 1068300 h 1124944"/>
              <a:gd name="connsiteX4" fmla="*/ 590719 w 1513211"/>
              <a:gd name="connsiteY4" fmla="*/ 971195 h 1124944"/>
              <a:gd name="connsiteX5" fmla="*/ 679731 w 1513211"/>
              <a:gd name="connsiteY5" fmla="*/ 825538 h 1124944"/>
              <a:gd name="connsiteX6" fmla="*/ 752559 w 1513211"/>
              <a:gd name="connsiteY6" fmla="*/ 671790 h 1124944"/>
              <a:gd name="connsiteX7" fmla="*/ 817296 w 1513211"/>
              <a:gd name="connsiteY7" fmla="*/ 461397 h 1124944"/>
              <a:gd name="connsiteX8" fmla="*/ 922492 w 1513211"/>
              <a:gd name="connsiteY8" fmla="*/ 299556 h 1124944"/>
              <a:gd name="connsiteX9" fmla="*/ 1019596 w 1513211"/>
              <a:gd name="connsiteY9" fmla="*/ 153900 h 1124944"/>
              <a:gd name="connsiteX10" fmla="*/ 1189529 w 1513211"/>
              <a:gd name="connsiteY10" fmla="*/ 48703 h 1124944"/>
              <a:gd name="connsiteX11" fmla="*/ 1278542 w 1513211"/>
              <a:gd name="connsiteY11" fmla="*/ 16335 h 1124944"/>
              <a:gd name="connsiteX12" fmla="*/ 1375646 w 1513211"/>
              <a:gd name="connsiteY12" fmla="*/ 151 h 1124944"/>
              <a:gd name="connsiteX13" fmla="*/ 1480842 w 1513211"/>
              <a:gd name="connsiteY13" fmla="*/ 8243 h 1124944"/>
              <a:gd name="connsiteX14" fmla="*/ 1513211 w 1513211"/>
              <a:gd name="connsiteY14" fmla="*/ 8243 h 112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13211" h="1124944">
                <a:moveTo>
                  <a:pt x="0" y="1116852"/>
                </a:moveTo>
                <a:lnTo>
                  <a:pt x="291313" y="1124944"/>
                </a:lnTo>
                <a:lnTo>
                  <a:pt x="291313" y="1124944"/>
                </a:lnTo>
                <a:cubicBezTo>
                  <a:pt x="316938" y="1115503"/>
                  <a:pt x="395161" y="1093925"/>
                  <a:pt x="445062" y="1068300"/>
                </a:cubicBezTo>
                <a:cubicBezTo>
                  <a:pt x="494963" y="1042675"/>
                  <a:pt x="551608" y="1011655"/>
                  <a:pt x="590719" y="971195"/>
                </a:cubicBezTo>
                <a:cubicBezTo>
                  <a:pt x="629830" y="930735"/>
                  <a:pt x="652758" y="875439"/>
                  <a:pt x="679731" y="825538"/>
                </a:cubicBezTo>
                <a:cubicBezTo>
                  <a:pt x="706704" y="775637"/>
                  <a:pt x="729632" y="732480"/>
                  <a:pt x="752559" y="671790"/>
                </a:cubicBezTo>
                <a:cubicBezTo>
                  <a:pt x="775487" y="611100"/>
                  <a:pt x="788974" y="523436"/>
                  <a:pt x="817296" y="461397"/>
                </a:cubicBezTo>
                <a:cubicBezTo>
                  <a:pt x="845618" y="399358"/>
                  <a:pt x="888775" y="350806"/>
                  <a:pt x="922492" y="299556"/>
                </a:cubicBezTo>
                <a:cubicBezTo>
                  <a:pt x="956209" y="248306"/>
                  <a:pt x="975090" y="195709"/>
                  <a:pt x="1019596" y="153900"/>
                </a:cubicBezTo>
                <a:cubicBezTo>
                  <a:pt x="1064102" y="112091"/>
                  <a:pt x="1146371" y="71630"/>
                  <a:pt x="1189529" y="48703"/>
                </a:cubicBezTo>
                <a:cubicBezTo>
                  <a:pt x="1232687" y="25775"/>
                  <a:pt x="1247523" y="24427"/>
                  <a:pt x="1278542" y="16335"/>
                </a:cubicBezTo>
                <a:cubicBezTo>
                  <a:pt x="1309561" y="8243"/>
                  <a:pt x="1341929" y="1500"/>
                  <a:pt x="1375646" y="151"/>
                </a:cubicBezTo>
                <a:cubicBezTo>
                  <a:pt x="1409363" y="-1198"/>
                  <a:pt x="1457915" y="6894"/>
                  <a:pt x="1480842" y="8243"/>
                </a:cubicBezTo>
                <a:cubicBezTo>
                  <a:pt x="1503769" y="9592"/>
                  <a:pt x="1508490" y="8917"/>
                  <a:pt x="1513211" y="824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TextBox 36"/>
          <p:cNvSpPr txBox="1"/>
          <p:nvPr/>
        </p:nvSpPr>
        <p:spPr>
          <a:xfrm>
            <a:off x="6019800" y="6096000"/>
            <a:ext cx="2286000" cy="461665"/>
          </a:xfrm>
          <a:prstGeom prst="rect">
            <a:avLst/>
          </a:prstGeom>
          <a:noFill/>
        </p:spPr>
        <p:txBody>
          <a:bodyPr wrap="square" rtlCol="0">
            <a:spAutoFit/>
          </a:bodyPr>
          <a:lstStyle/>
          <a:p>
            <a:r>
              <a:rPr lang="en-US" altLang="ko-KR" sz="1200" dirty="0" smtClean="0"/>
              <a:t>Arrival time </a:t>
            </a:r>
            <a:r>
              <a:rPr lang="en-US" altLang="ko-KR" sz="1200" dirty="0" err="1" smtClean="0"/>
              <a:t>Ao</a:t>
            </a:r>
            <a:r>
              <a:rPr lang="en-US" altLang="ko-KR" sz="1200" dirty="0" smtClean="0"/>
              <a:t> </a:t>
            </a:r>
          </a:p>
          <a:p>
            <a:r>
              <a:rPr lang="en-US" altLang="ko-KR" sz="1200" dirty="0" smtClean="0"/>
              <a:t>=&gt; CDF distributed</a:t>
            </a:r>
            <a:endParaRPr lang="ko-KR" altLang="en-US" sz="1200" dirty="0"/>
          </a:p>
        </p:txBody>
      </p:sp>
      <p:sp>
        <p:nvSpPr>
          <p:cNvPr id="44" name="TextBox 43"/>
          <p:cNvSpPr txBox="1"/>
          <p:nvPr/>
        </p:nvSpPr>
        <p:spPr>
          <a:xfrm>
            <a:off x="5943600" y="4034135"/>
            <a:ext cx="2286000" cy="461665"/>
          </a:xfrm>
          <a:prstGeom prst="rect">
            <a:avLst/>
          </a:prstGeom>
          <a:noFill/>
        </p:spPr>
        <p:txBody>
          <a:bodyPr wrap="square" rtlCol="0">
            <a:spAutoFit/>
          </a:bodyPr>
          <a:lstStyle/>
          <a:p>
            <a:r>
              <a:rPr lang="en-US" altLang="ko-KR" sz="1200" dirty="0" smtClean="0"/>
              <a:t>Arrival time </a:t>
            </a:r>
            <a:r>
              <a:rPr lang="en-US" altLang="ko-KR" sz="1200" dirty="0" err="1" smtClean="0"/>
              <a:t>Ao</a:t>
            </a:r>
            <a:r>
              <a:rPr lang="en-US" altLang="ko-KR" sz="1200" dirty="0" smtClean="0"/>
              <a:t> </a:t>
            </a:r>
          </a:p>
          <a:p>
            <a:r>
              <a:rPr lang="en-US" altLang="ko-KR" sz="1200" dirty="0" smtClean="0"/>
              <a:t>= max(Ai + </a:t>
            </a:r>
            <a:r>
              <a:rPr lang="en-US" altLang="ko-KR" sz="1200" dirty="0" err="1" smtClean="0"/>
              <a:t>Dio</a:t>
            </a:r>
            <a:r>
              <a:rPr lang="en-US" altLang="ko-KR" sz="1200" dirty="0" smtClean="0"/>
              <a:t> , </a:t>
            </a:r>
            <a:r>
              <a:rPr lang="en-US" altLang="ko-KR" sz="1200" dirty="0" err="1" smtClean="0"/>
              <a:t>Aj</a:t>
            </a:r>
            <a:r>
              <a:rPr lang="en-US" altLang="ko-KR" sz="1200" dirty="0" smtClean="0"/>
              <a:t> + </a:t>
            </a:r>
            <a:r>
              <a:rPr lang="en-US" altLang="ko-KR" sz="1200" dirty="0" err="1" smtClean="0"/>
              <a:t>Djo</a:t>
            </a:r>
            <a:r>
              <a:rPr lang="en-US" altLang="ko-KR" sz="1200" dirty="0" smtClean="0"/>
              <a:t>)</a:t>
            </a:r>
            <a:endParaRPr lang="ko-KR" altLang="en-US" sz="1200" dirty="0"/>
          </a:p>
        </p:txBody>
      </p:sp>
      <p:cxnSp>
        <p:nvCxnSpPr>
          <p:cNvPr id="45" name="Straight Arrow Connector 44"/>
          <p:cNvCxnSpPr/>
          <p:nvPr/>
        </p:nvCxnSpPr>
        <p:spPr>
          <a:xfrm flipV="1">
            <a:off x="6019800" y="2590800"/>
            <a:ext cx="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019800" y="3962400"/>
            <a:ext cx="16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6781800" y="33528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781800" y="3352800"/>
            <a:ext cx="762000" cy="0"/>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7620000" y="3962400"/>
            <a:ext cx="381000" cy="276999"/>
          </a:xfrm>
          <a:prstGeom prst="rect">
            <a:avLst/>
          </a:prstGeom>
          <a:noFill/>
        </p:spPr>
        <p:txBody>
          <a:bodyPr wrap="square" rtlCol="0">
            <a:spAutoFit/>
          </a:bodyPr>
          <a:lstStyle/>
          <a:p>
            <a:r>
              <a:rPr lang="en-US" altLang="ko-KR" sz="1200" dirty="0" err="1" smtClean="0"/>
              <a:t>Ao</a:t>
            </a:r>
            <a:endParaRPr lang="ko-KR" altLang="en-US" sz="1200" dirty="0"/>
          </a:p>
        </p:txBody>
      </p:sp>
      <p:sp>
        <p:nvSpPr>
          <p:cNvPr id="50" name="TextBox 49"/>
          <p:cNvSpPr txBox="1"/>
          <p:nvPr/>
        </p:nvSpPr>
        <p:spPr>
          <a:xfrm>
            <a:off x="5562600" y="2667000"/>
            <a:ext cx="533400" cy="276999"/>
          </a:xfrm>
          <a:prstGeom prst="rect">
            <a:avLst/>
          </a:prstGeom>
          <a:noFill/>
        </p:spPr>
        <p:txBody>
          <a:bodyPr wrap="square" rtlCol="0">
            <a:spAutoFit/>
          </a:bodyPr>
          <a:lstStyle/>
          <a:p>
            <a:r>
              <a:rPr lang="en-US" altLang="ko-KR" sz="1200" dirty="0" smtClean="0"/>
              <a:t>P(A0)</a:t>
            </a:r>
            <a:endParaRPr lang="ko-KR" altLang="en-US" sz="1200" dirty="0"/>
          </a:p>
        </p:txBody>
      </p:sp>
      <p:cxnSp>
        <p:nvCxnSpPr>
          <p:cNvPr id="52" name="Straight Arrow Connector 51"/>
          <p:cNvCxnSpPr/>
          <p:nvPr/>
        </p:nvCxnSpPr>
        <p:spPr>
          <a:xfrm flipV="1">
            <a:off x="3581400" y="3352800"/>
            <a:ext cx="1219200" cy="8095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581400" y="4264967"/>
            <a:ext cx="1219200" cy="8404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429000" y="5127494"/>
            <a:ext cx="1790700" cy="246221"/>
          </a:xfrm>
          <a:prstGeom prst="rect">
            <a:avLst/>
          </a:prstGeom>
          <a:noFill/>
        </p:spPr>
        <p:txBody>
          <a:bodyPr wrap="square" rtlCol="0">
            <a:spAutoFit/>
          </a:bodyPr>
          <a:lstStyle/>
          <a:p>
            <a:r>
              <a:rPr lang="en-US" altLang="ko-KR" sz="1000" b="1" dirty="0" smtClean="0"/>
              <a:t>Statistical Timing Analysis</a:t>
            </a:r>
            <a:endParaRPr lang="ko-KR" altLang="en-US" sz="1000" b="1" dirty="0"/>
          </a:p>
        </p:txBody>
      </p:sp>
      <p:sp>
        <p:nvSpPr>
          <p:cNvPr id="59" name="TextBox 58"/>
          <p:cNvSpPr txBox="1"/>
          <p:nvPr/>
        </p:nvSpPr>
        <p:spPr>
          <a:xfrm>
            <a:off x="3429000" y="3048000"/>
            <a:ext cx="2133600" cy="246221"/>
          </a:xfrm>
          <a:prstGeom prst="rect">
            <a:avLst/>
          </a:prstGeom>
          <a:noFill/>
        </p:spPr>
        <p:txBody>
          <a:bodyPr wrap="square" rtlCol="0">
            <a:spAutoFit/>
          </a:bodyPr>
          <a:lstStyle/>
          <a:p>
            <a:r>
              <a:rPr lang="en-US" altLang="ko-KR" sz="1000" b="1" dirty="0" smtClean="0"/>
              <a:t>Deterministic Timing Analysis</a:t>
            </a:r>
            <a:endParaRPr lang="ko-KR" altLang="en-US" sz="1000" b="1" dirty="0"/>
          </a:p>
        </p:txBody>
      </p:sp>
    </p:spTree>
    <p:extLst>
      <p:ext uri="{BB962C8B-B14F-4D97-AF65-F5344CB8AC3E}">
        <p14:creationId xmlns="" xmlns:p14="http://schemas.microsoft.com/office/powerpoint/2010/main" val="4081171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Statistical Timing Analysis</a:t>
            </a:r>
            <a:endParaRPr lang="ko-KR" altLang="en-US" dirty="0"/>
          </a:p>
        </p:txBody>
      </p:sp>
      <p:sp>
        <p:nvSpPr>
          <p:cNvPr id="3" name="Content Placeholder 2"/>
          <p:cNvSpPr>
            <a:spLocks noGrp="1"/>
          </p:cNvSpPr>
          <p:nvPr>
            <p:ph idx="1"/>
          </p:nvPr>
        </p:nvSpPr>
        <p:spPr/>
        <p:txBody>
          <a:bodyPr>
            <a:normAutofit fontScale="70000" lnSpcReduction="20000"/>
          </a:bodyPr>
          <a:lstStyle/>
          <a:p>
            <a:r>
              <a:rPr lang="en-US" altLang="ko-KR" dirty="0" smtClean="0"/>
              <a:t>Block-based timing analysis</a:t>
            </a:r>
          </a:p>
          <a:p>
            <a:pPr lvl="1"/>
            <a:r>
              <a:rPr lang="en-US" altLang="ko-KR" dirty="0" smtClean="0"/>
              <a:t>Based on a topological traversal of the timing graph</a:t>
            </a:r>
          </a:p>
          <a:p>
            <a:pPr lvl="1"/>
            <a:r>
              <a:rPr lang="en-US" altLang="ko-KR" dirty="0" smtClean="0"/>
              <a:t>Generates </a:t>
            </a:r>
            <a:r>
              <a:rPr lang="en-US" altLang="ko-KR" dirty="0"/>
              <a:t>the arrival times </a:t>
            </a:r>
            <a:r>
              <a:rPr lang="en-US" altLang="ko-KR" dirty="0" smtClean="0"/>
              <a:t>and required </a:t>
            </a:r>
            <a:r>
              <a:rPr lang="en-US" altLang="ko-KR" dirty="0"/>
              <a:t>times for each </a:t>
            </a:r>
            <a:r>
              <a:rPr lang="en-US" altLang="ko-KR" dirty="0" smtClean="0"/>
              <a:t>node</a:t>
            </a:r>
          </a:p>
          <a:p>
            <a:pPr lvl="1"/>
            <a:r>
              <a:rPr lang="en-US" altLang="ko-KR" dirty="0" smtClean="0"/>
              <a:t>Working </a:t>
            </a:r>
            <a:r>
              <a:rPr lang="en-US" altLang="ko-KR" dirty="0"/>
              <a:t>forward (and backward) from the clocked </a:t>
            </a:r>
            <a:r>
              <a:rPr lang="en-US" altLang="ko-KR" dirty="0" smtClean="0"/>
              <a:t>elements</a:t>
            </a:r>
          </a:p>
          <a:p>
            <a:pPr lvl="1"/>
            <a:r>
              <a:rPr lang="en-US" altLang="ko-KR" dirty="0" smtClean="0"/>
              <a:t>Advantage </a:t>
            </a:r>
          </a:p>
          <a:p>
            <a:pPr lvl="2"/>
            <a:r>
              <a:rPr lang="en-US" altLang="ko-KR" dirty="0" smtClean="0"/>
              <a:t>No path selection -&gt; complete analysis</a:t>
            </a:r>
          </a:p>
          <a:p>
            <a:pPr lvl="1"/>
            <a:r>
              <a:rPr lang="en-US" altLang="ko-KR" dirty="0" smtClean="0"/>
              <a:t>Disadvantage</a:t>
            </a:r>
          </a:p>
          <a:p>
            <a:pPr lvl="2"/>
            <a:r>
              <a:rPr lang="en-US" altLang="ko-KR" dirty="0" smtClean="0"/>
              <a:t>Need to consider correlations for getting statistical max and min</a:t>
            </a:r>
          </a:p>
          <a:p>
            <a:pPr lvl="2"/>
            <a:endParaRPr lang="en-US" altLang="ko-KR" dirty="0" smtClean="0"/>
          </a:p>
          <a:p>
            <a:r>
              <a:rPr lang="en-US" altLang="ko-KR" dirty="0" smtClean="0"/>
              <a:t>Path-based timing analysis</a:t>
            </a:r>
          </a:p>
          <a:p>
            <a:pPr lvl="1"/>
            <a:r>
              <a:rPr lang="en-US" altLang="ko-KR" dirty="0" smtClean="0"/>
              <a:t>Extracting a set of paths from the circuit </a:t>
            </a:r>
          </a:p>
          <a:p>
            <a:pPr lvl="1"/>
            <a:r>
              <a:rPr lang="en-US" altLang="ko-KR" dirty="0" smtClean="0"/>
              <a:t>Sums </a:t>
            </a:r>
            <a:r>
              <a:rPr lang="en-US" altLang="ko-KR" dirty="0"/>
              <a:t>gate and wire delays on specific </a:t>
            </a:r>
            <a:r>
              <a:rPr lang="en-US" altLang="ko-KR" dirty="0" smtClean="0"/>
              <a:t>paths</a:t>
            </a:r>
          </a:p>
          <a:p>
            <a:pPr lvl="1"/>
            <a:r>
              <a:rPr lang="en-US" altLang="ko-KR" dirty="0" smtClean="0"/>
              <a:t>Advantage</a:t>
            </a:r>
          </a:p>
          <a:p>
            <a:pPr lvl="2"/>
            <a:r>
              <a:rPr lang="en-US" altLang="ko-KR" dirty="0" smtClean="0"/>
              <a:t>The statistical analysis is simple</a:t>
            </a:r>
          </a:p>
          <a:p>
            <a:pPr lvl="1"/>
            <a:r>
              <a:rPr lang="en-US" altLang="ko-KR" dirty="0" smtClean="0"/>
              <a:t>Disadvantage</a:t>
            </a:r>
          </a:p>
          <a:p>
            <a:pPr lvl="2"/>
            <a:r>
              <a:rPr lang="en-US" altLang="ko-KR" dirty="0" smtClean="0"/>
              <a:t>Cannot cover the case that the unselected paths are relevant</a:t>
            </a:r>
          </a:p>
          <a:p>
            <a:pPr lvl="2"/>
            <a:r>
              <a:rPr lang="en-US" altLang="ko-KR" dirty="0" smtClean="0"/>
              <a:t>Path Selection is important </a:t>
            </a:r>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36</a:t>
            </a:fld>
            <a:endParaRPr lang="en-US"/>
          </a:p>
        </p:txBody>
      </p:sp>
    </p:spTree>
    <p:extLst>
      <p:ext uri="{BB962C8B-B14F-4D97-AF65-F5344CB8AC3E}">
        <p14:creationId xmlns="" xmlns:p14="http://schemas.microsoft.com/office/powerpoint/2010/main" val="3398280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smtClean="0"/>
              <a:t>Statistical Leakage Power Analysis </a:t>
            </a:r>
            <a:endParaRPr lang="ko-KR" altLang="en-US" dirty="0"/>
          </a:p>
        </p:txBody>
      </p:sp>
      <p:sp>
        <p:nvSpPr>
          <p:cNvPr id="3" name="Content Placeholder 2"/>
          <p:cNvSpPr>
            <a:spLocks noGrp="1"/>
          </p:cNvSpPr>
          <p:nvPr>
            <p:ph idx="1"/>
          </p:nvPr>
        </p:nvSpPr>
        <p:spPr/>
        <p:txBody>
          <a:bodyPr>
            <a:normAutofit fontScale="92500" lnSpcReduction="10000"/>
          </a:bodyPr>
          <a:lstStyle/>
          <a:p>
            <a:r>
              <a:rPr lang="en-US" altLang="ko-KR" dirty="0"/>
              <a:t>Leakage Power becomes a major components of the total power</a:t>
            </a:r>
          </a:p>
          <a:p>
            <a:pPr lvl="1"/>
            <a:r>
              <a:rPr lang="en-US" altLang="ko-KR" dirty="0" smtClean="0"/>
              <a:t>Leakage </a:t>
            </a:r>
            <a:r>
              <a:rPr lang="en-US" altLang="ko-KR" dirty="0"/>
              <a:t>power contributes approximately 50% of the total power dissipation in the 90nm </a:t>
            </a:r>
            <a:r>
              <a:rPr lang="en-US" altLang="ko-KR" dirty="0" smtClean="0"/>
              <a:t>technology(Intel</a:t>
            </a:r>
            <a:r>
              <a:rPr lang="en-US" altLang="ko-KR" dirty="0"/>
              <a:t>)</a:t>
            </a:r>
          </a:p>
          <a:p>
            <a:endParaRPr lang="en-US" altLang="ko-KR" dirty="0"/>
          </a:p>
          <a:p>
            <a:r>
              <a:rPr lang="en-US" altLang="ko-KR" dirty="0"/>
              <a:t>Process variation has a significant impact on leakage</a:t>
            </a:r>
          </a:p>
          <a:p>
            <a:pPr lvl="1"/>
            <a:r>
              <a:rPr lang="en-US" altLang="ko-KR" dirty="0"/>
              <a:t>The </a:t>
            </a:r>
            <a:r>
              <a:rPr lang="en-US" altLang="ko-KR" dirty="0" err="1"/>
              <a:t>Ioff</a:t>
            </a:r>
            <a:r>
              <a:rPr lang="en-US" altLang="ko-KR" dirty="0"/>
              <a:t> is closely related to </a:t>
            </a:r>
            <a:r>
              <a:rPr lang="en-US" altLang="ko-KR" dirty="0" err="1"/>
              <a:t>Vth</a:t>
            </a:r>
            <a:r>
              <a:rPr lang="en-US" altLang="ko-KR" dirty="0"/>
              <a:t> and </a:t>
            </a:r>
            <a:r>
              <a:rPr lang="en-US" altLang="ko-KR" dirty="0" err="1"/>
              <a:t>Tox</a:t>
            </a:r>
            <a:endParaRPr lang="en-US" altLang="ko-KR" dirty="0"/>
          </a:p>
          <a:p>
            <a:endParaRPr lang="en-US" altLang="ko-KR" dirty="0"/>
          </a:p>
          <a:p>
            <a:r>
              <a:rPr lang="en-US" altLang="ko-KR" dirty="0"/>
              <a:t>Major components in leakage current</a:t>
            </a:r>
          </a:p>
          <a:p>
            <a:pPr lvl="1"/>
            <a:r>
              <a:rPr lang="en-US" altLang="ko-KR" dirty="0" smtClean="0"/>
              <a:t>Sub-threshold </a:t>
            </a:r>
            <a:r>
              <a:rPr lang="en-US" altLang="ko-KR" dirty="0"/>
              <a:t>leakage(</a:t>
            </a:r>
            <a:r>
              <a:rPr lang="en-US" altLang="ko-KR" dirty="0" err="1"/>
              <a:t>Isub</a:t>
            </a:r>
            <a:r>
              <a:rPr lang="en-US" altLang="ko-KR" dirty="0"/>
              <a:t>) - closely related to </a:t>
            </a:r>
            <a:r>
              <a:rPr lang="en-US" altLang="ko-KR" dirty="0" err="1"/>
              <a:t>Vth</a:t>
            </a:r>
            <a:endParaRPr lang="en-US" altLang="ko-KR" dirty="0"/>
          </a:p>
          <a:p>
            <a:pPr lvl="1"/>
            <a:r>
              <a:rPr lang="en-US" altLang="ko-KR" dirty="0"/>
              <a:t>Gate leakage(</a:t>
            </a:r>
            <a:r>
              <a:rPr lang="en-US" altLang="ko-KR" dirty="0" err="1"/>
              <a:t>Igate</a:t>
            </a:r>
            <a:r>
              <a:rPr lang="en-US" altLang="ko-KR" dirty="0"/>
              <a:t>) - closely related to </a:t>
            </a:r>
            <a:r>
              <a:rPr lang="en-US" altLang="ko-KR" dirty="0" err="1"/>
              <a:t>Tox</a:t>
            </a:r>
            <a:endParaRPr lang="en-US" altLang="ko-KR" dirty="0"/>
          </a:p>
          <a:p>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37</a:t>
            </a:fld>
            <a:endParaRPr lang="en-US"/>
          </a:p>
        </p:txBody>
      </p:sp>
    </p:spTree>
    <p:extLst>
      <p:ext uri="{BB962C8B-B14F-4D97-AF65-F5344CB8AC3E}">
        <p14:creationId xmlns="" xmlns:p14="http://schemas.microsoft.com/office/powerpoint/2010/main" val="30571635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a:t>Statistical Leakage Power Analysis </a:t>
            </a:r>
            <a:endParaRPr lang="ko-KR" altLang="en-US" dirty="0"/>
          </a:p>
        </p:txBody>
      </p:sp>
      <p:sp>
        <p:nvSpPr>
          <p:cNvPr id="3" name="Content Placeholder 2"/>
          <p:cNvSpPr>
            <a:spLocks noGrp="1"/>
          </p:cNvSpPr>
          <p:nvPr>
            <p:ph idx="1"/>
          </p:nvPr>
        </p:nvSpPr>
        <p:spPr/>
        <p:txBody>
          <a:bodyPr>
            <a:normAutofit/>
          </a:bodyPr>
          <a:lstStyle/>
          <a:p>
            <a:r>
              <a:rPr lang="en-US" altLang="ko-KR" sz="2000" dirty="0"/>
              <a:t>High-level Statistical Analysis</a:t>
            </a:r>
          </a:p>
          <a:p>
            <a:pPr lvl="1"/>
            <a:r>
              <a:rPr lang="en-US" altLang="ko-KR" sz="1800" dirty="0"/>
              <a:t>Useful in early design stage when detailed information about the design is not available</a:t>
            </a:r>
          </a:p>
          <a:p>
            <a:pPr lvl="1"/>
            <a:r>
              <a:rPr lang="en-US" altLang="ko-KR" sz="1800" dirty="0"/>
              <a:t>Information : total device width or relative fraction of on/off devices in a design( without detailed gate level information)</a:t>
            </a:r>
          </a:p>
          <a:p>
            <a:r>
              <a:rPr lang="en-US" altLang="ko-KR" sz="2000" dirty="0"/>
              <a:t>The analysis </a:t>
            </a:r>
            <a:r>
              <a:rPr lang="en-US" altLang="ko-KR" sz="2000" dirty="0" smtClean="0"/>
              <a:t>process</a:t>
            </a:r>
          </a:p>
          <a:p>
            <a:endParaRPr lang="en-US" altLang="ko-KR" sz="2000" dirty="0" smtClean="0"/>
          </a:p>
          <a:p>
            <a:endParaRPr lang="en-US" altLang="ko-KR" sz="2000" dirty="0"/>
          </a:p>
          <a:p>
            <a:pPr lvl="1"/>
            <a:r>
              <a:rPr lang="en-US" altLang="ko-KR" sz="1800" dirty="0"/>
              <a:t>Assume that the process </a:t>
            </a:r>
            <a:r>
              <a:rPr lang="en-US" altLang="ko-KR" sz="1800" dirty="0" smtClean="0"/>
              <a:t>parameters(</a:t>
            </a:r>
            <a:r>
              <a:rPr lang="en-US" altLang="ko-KR" sz="1800" dirty="0" err="1" smtClean="0"/>
              <a:t>Vth</a:t>
            </a:r>
            <a:r>
              <a:rPr lang="en-US" altLang="ko-KR" sz="1800" dirty="0" smtClean="0"/>
              <a:t>) </a:t>
            </a:r>
            <a:r>
              <a:rPr lang="en-US" altLang="ko-KR" sz="1800" dirty="0"/>
              <a:t>are normally distributed </a:t>
            </a:r>
            <a:endParaRPr lang="ko-KR" altLang="en-US" sz="1800"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38</a:t>
            </a:fld>
            <a:endParaRPr lang="en-US"/>
          </a:p>
        </p:txBody>
      </p:sp>
      <p:pic>
        <p:nvPicPr>
          <p:cNvPr id="5"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38200" y="3886200"/>
            <a:ext cx="4038600" cy="6189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876800" y="3962400"/>
            <a:ext cx="2971800" cy="4384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35583" y="4953000"/>
            <a:ext cx="5570017" cy="8334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9" name="Straight Arrow Connector 8"/>
          <p:cNvCxnSpPr/>
          <p:nvPr/>
        </p:nvCxnSpPr>
        <p:spPr>
          <a:xfrm>
            <a:off x="2667000" y="4419600"/>
            <a:ext cx="3124200" cy="828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 name="Picture 8"/>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135667" y="5791200"/>
            <a:ext cx="2453825" cy="6401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381000" y="6400800"/>
            <a:ext cx="8001000" cy="400110"/>
          </a:xfrm>
          <a:prstGeom prst="rect">
            <a:avLst/>
          </a:prstGeom>
          <a:noFill/>
        </p:spPr>
        <p:txBody>
          <a:bodyPr wrap="square" rtlCol="0">
            <a:spAutoFit/>
          </a:bodyPr>
          <a:lstStyle/>
          <a:p>
            <a:r>
              <a:rPr lang="en-US" altLang="ko-KR" sz="1000" dirty="0"/>
              <a:t>J. Kao, S. </a:t>
            </a:r>
            <a:r>
              <a:rPr lang="en-US" altLang="ko-KR" sz="1000" dirty="0" err="1"/>
              <a:t>Narendra</a:t>
            </a:r>
            <a:r>
              <a:rPr lang="en-US" altLang="ko-KR" sz="1000" dirty="0"/>
              <a:t>, and A. </a:t>
            </a:r>
            <a:r>
              <a:rPr lang="en-US" altLang="ko-KR" sz="1000" dirty="0" err="1"/>
              <a:t>Chandrakasan</a:t>
            </a:r>
            <a:r>
              <a:rPr lang="en-US" altLang="ko-KR" sz="1000" dirty="0"/>
              <a:t>. </a:t>
            </a:r>
            <a:r>
              <a:rPr lang="en-US" altLang="ko-KR" sz="1000" dirty="0" err="1"/>
              <a:t>Subthreshold</a:t>
            </a:r>
            <a:r>
              <a:rPr lang="en-US" altLang="ko-KR" sz="1000" dirty="0"/>
              <a:t> leakage </a:t>
            </a:r>
            <a:r>
              <a:rPr lang="en-US" altLang="ko-KR" sz="1000" dirty="0" smtClean="0"/>
              <a:t>modeling and </a:t>
            </a:r>
            <a:r>
              <a:rPr lang="en-US" altLang="ko-KR" sz="1000" dirty="0"/>
              <a:t>reduction techniques. In </a:t>
            </a:r>
            <a:r>
              <a:rPr lang="en-US" altLang="ko-KR" sz="1000" i="1" dirty="0"/>
              <a:t>ICC AD '02: Proceedings of the 2002 </a:t>
            </a:r>
            <a:r>
              <a:rPr lang="en-US" altLang="ko-KR" sz="1000" i="1" dirty="0" smtClean="0"/>
              <a:t>IEEE/ACM international </a:t>
            </a:r>
            <a:r>
              <a:rPr lang="en-US" altLang="ko-KR" sz="1000" i="1" dirty="0"/>
              <a:t>conference on Computer-aided design, </a:t>
            </a:r>
            <a:r>
              <a:rPr lang="en-US" altLang="ko-KR" sz="1000" dirty="0"/>
              <a:t>pages 141-148, New </a:t>
            </a:r>
            <a:r>
              <a:rPr lang="en-US" altLang="ko-KR" sz="1000" dirty="0" smtClean="0"/>
              <a:t>York, </a:t>
            </a:r>
            <a:r>
              <a:rPr lang="nn-NO" altLang="ko-KR" sz="1000" dirty="0" smtClean="0"/>
              <a:t>NY</a:t>
            </a:r>
            <a:r>
              <a:rPr lang="nn-NO" altLang="ko-KR" sz="1000" dirty="0"/>
              <a:t>, USA, 2002. ACM Press</a:t>
            </a:r>
            <a:r>
              <a:rPr lang="nn-NO" altLang="ko-KR" sz="1000" dirty="0" smtClean="0"/>
              <a:t>.</a:t>
            </a:r>
            <a:endParaRPr lang="ko-KR" altLang="en-US" sz="1000" dirty="0"/>
          </a:p>
        </p:txBody>
      </p:sp>
    </p:spTree>
    <p:extLst>
      <p:ext uri="{BB962C8B-B14F-4D97-AF65-F5344CB8AC3E}">
        <p14:creationId xmlns="" xmlns:p14="http://schemas.microsoft.com/office/powerpoint/2010/main" val="2736858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a:t>Statistical Leakage Power Analysis </a:t>
            </a:r>
            <a:endParaRPr lang="ko-KR" altLang="en-US" dirty="0"/>
          </a:p>
        </p:txBody>
      </p:sp>
      <p:sp>
        <p:nvSpPr>
          <p:cNvPr id="3" name="Content Placeholder 2"/>
          <p:cNvSpPr>
            <a:spLocks noGrp="1"/>
          </p:cNvSpPr>
          <p:nvPr>
            <p:ph idx="1"/>
          </p:nvPr>
        </p:nvSpPr>
        <p:spPr/>
        <p:txBody>
          <a:bodyPr/>
          <a:lstStyle/>
          <a:p>
            <a:pPr marL="457200" lvl="0" indent="-419100">
              <a:buClr>
                <a:srgbClr val="000000"/>
              </a:buClr>
              <a:buSzPct val="166666"/>
              <a:buFont typeface="Arial"/>
              <a:buChar char="•"/>
            </a:pPr>
            <a:r>
              <a:rPr lang="en-US" altLang="ko-KR" dirty="0"/>
              <a:t>Gate-level Statistical Analysis</a:t>
            </a:r>
          </a:p>
          <a:p>
            <a:pPr marL="914400" lvl="1" indent="-381000">
              <a:buClr>
                <a:srgbClr val="000000"/>
              </a:buClr>
              <a:buSzPct val="80000"/>
              <a:buFont typeface="Courier New"/>
              <a:buChar char="o"/>
            </a:pPr>
            <a:r>
              <a:rPr lang="en-US" altLang="ko-KR" dirty="0"/>
              <a:t>Estimation of leakage currents for individual gates and then summation of these estimates to calculate the overall leakage of a design </a:t>
            </a:r>
          </a:p>
          <a:p>
            <a:pPr marL="0" indent="0">
              <a:buNone/>
            </a:pPr>
            <a:endParaRPr lang="en-US" altLang="ko-KR"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39</a:t>
            </a:fld>
            <a:endParaRPr lang="en-US"/>
          </a:p>
        </p:txBody>
      </p:sp>
    </p:spTree>
    <p:extLst>
      <p:ext uri="{BB962C8B-B14F-4D97-AF65-F5344CB8AC3E}">
        <p14:creationId xmlns="" xmlns:p14="http://schemas.microsoft.com/office/powerpoint/2010/main" val="1805143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Fabrication Variability Significant?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a digital circuit is designed, implementations  for its gates are selected (e.g., using standard cell libraries)</a:t>
            </a:r>
          </a:p>
          <a:p>
            <a:r>
              <a:rPr lang="en-US" dirty="0" smtClean="0"/>
              <a:t>The transistors used in the circuit are designed to have certain parameters (e.g. V</a:t>
            </a:r>
            <a:r>
              <a:rPr lang="en-US" baseline="-25000" dirty="0" smtClean="0"/>
              <a:t>T</a:t>
            </a:r>
            <a:r>
              <a:rPr lang="en-US" dirty="0" smtClean="0"/>
              <a:t>)</a:t>
            </a:r>
          </a:p>
          <a:p>
            <a:r>
              <a:rPr lang="en-US" dirty="0" smtClean="0"/>
              <a:t>The performance of the circuit (power, timing) is determined based on those parameters</a:t>
            </a:r>
          </a:p>
          <a:p>
            <a:r>
              <a:rPr lang="en-US" dirty="0" smtClean="0"/>
              <a:t>If the parameters vary from their expected value, then the circuit may not operate as intended or at all</a:t>
            </a:r>
          </a:p>
          <a:p>
            <a:pPr lvl="1"/>
            <a:r>
              <a:rPr lang="en-US" dirty="0" smtClean="0"/>
              <a:t>Some chips may function correctly but at a lower clock frequency or higher leakage power than intended</a:t>
            </a:r>
          </a:p>
          <a:p>
            <a:pPr lvl="1"/>
            <a:r>
              <a:rPr lang="en-US" dirty="0" smtClean="0"/>
              <a:t>Others may not function correctly at all and have to be discarded</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Mitigating Process Variability</a:t>
            </a:r>
            <a:endParaRPr lang="en-US" dirty="0"/>
          </a:p>
        </p:txBody>
      </p:sp>
      <p:sp>
        <p:nvSpPr>
          <p:cNvPr id="5" name="Content Placeholder 4"/>
          <p:cNvSpPr>
            <a:spLocks noGrp="1"/>
          </p:cNvSpPr>
          <p:nvPr>
            <p:ph idx="1"/>
          </p:nvPr>
        </p:nvSpPr>
        <p:spPr/>
        <p:txBody>
          <a:bodyPr/>
          <a:lstStyle/>
          <a:p>
            <a:r>
              <a:rPr lang="en-US" dirty="0" smtClean="0"/>
              <a:t>Design-time optimization</a:t>
            </a:r>
          </a:p>
          <a:p>
            <a:pPr lvl="1"/>
            <a:r>
              <a:rPr lang="en-US" dirty="0" smtClean="0"/>
              <a:t>Statistical gate sizing</a:t>
            </a:r>
          </a:p>
          <a:p>
            <a:pPr lvl="1"/>
            <a:r>
              <a:rPr lang="en-US" dirty="0" smtClean="0"/>
              <a:t>Statistical buffer insertion</a:t>
            </a:r>
          </a:p>
          <a:p>
            <a:r>
              <a:rPr lang="en-US" dirty="0" smtClean="0"/>
              <a:t>Post-silicon </a:t>
            </a:r>
            <a:r>
              <a:rPr lang="en-US" dirty="0" err="1" smtClean="0"/>
              <a:t>tunability</a:t>
            </a:r>
            <a:endParaRPr lang="en-US" dirty="0" smtClean="0"/>
          </a:p>
          <a:p>
            <a:pPr lvl="1"/>
            <a:r>
              <a:rPr lang="en-US" dirty="0" smtClean="0"/>
              <a:t>Post-silicon tunable clock tree</a:t>
            </a:r>
          </a:p>
          <a:p>
            <a:pPr lvl="1"/>
            <a:r>
              <a:rPr lang="en-US" dirty="0" smtClean="0"/>
              <a:t>Ring oscillators</a:t>
            </a:r>
          </a:p>
          <a:p>
            <a:pPr lvl="1"/>
            <a:r>
              <a:rPr lang="en-US" dirty="0" smtClean="0"/>
              <a:t>Adaptive body bias &amp; adaptive supply voltage</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Statistical Gate Sizing</a:t>
            </a:r>
            <a:endParaRPr lang="ko-KR" altLang="en-US" dirty="0"/>
          </a:p>
        </p:txBody>
      </p:sp>
      <p:sp>
        <p:nvSpPr>
          <p:cNvPr id="3" name="Content Placeholder 2"/>
          <p:cNvSpPr>
            <a:spLocks noGrp="1"/>
          </p:cNvSpPr>
          <p:nvPr>
            <p:ph idx="1"/>
          </p:nvPr>
        </p:nvSpPr>
        <p:spPr/>
        <p:txBody>
          <a:bodyPr>
            <a:normAutofit fontScale="92500"/>
          </a:bodyPr>
          <a:lstStyle/>
          <a:p>
            <a:r>
              <a:rPr lang="en-US" altLang="ko-KR" dirty="0" smtClean="0"/>
              <a:t>Problem in static gate sizing</a:t>
            </a:r>
          </a:p>
          <a:p>
            <a:pPr lvl="1"/>
            <a:r>
              <a:rPr lang="en-US" altLang="ko-KR" dirty="0" smtClean="0"/>
              <a:t>Based on the static delay model</a:t>
            </a:r>
          </a:p>
          <a:p>
            <a:pPr lvl="2"/>
            <a:r>
              <a:rPr lang="en-US" altLang="ko-KR" dirty="0" smtClean="0"/>
              <a:t>The static delay model cannot cover the actual delay later in a chip.</a:t>
            </a:r>
          </a:p>
          <a:p>
            <a:pPr lvl="3"/>
            <a:r>
              <a:rPr lang="en-US" altLang="ko-KR" dirty="0" smtClean="0"/>
              <a:t>Gate will have same delay all the time</a:t>
            </a:r>
          </a:p>
          <a:p>
            <a:pPr lvl="2"/>
            <a:r>
              <a:rPr lang="en-US" altLang="ko-KR" dirty="0" smtClean="0"/>
              <a:t>Uncertainty in wire delays</a:t>
            </a:r>
          </a:p>
          <a:p>
            <a:pPr lvl="3"/>
            <a:r>
              <a:rPr lang="en-US" altLang="ko-KR" dirty="0" smtClean="0"/>
              <a:t>Not </a:t>
            </a:r>
            <a:r>
              <a:rPr lang="en-US" altLang="ko-KR" dirty="0"/>
              <a:t>all details of the final layout might be known </a:t>
            </a:r>
            <a:r>
              <a:rPr lang="en-US" altLang="ko-KR" dirty="0" smtClean="0"/>
              <a:t>yet</a:t>
            </a:r>
          </a:p>
          <a:p>
            <a:pPr lvl="3"/>
            <a:endParaRPr lang="en-US" altLang="ko-KR" dirty="0"/>
          </a:p>
          <a:p>
            <a:r>
              <a:rPr lang="en-US" altLang="ko-KR" dirty="0" smtClean="0"/>
              <a:t>Statistical Gate Sizing</a:t>
            </a:r>
          </a:p>
          <a:p>
            <a:pPr lvl="1"/>
            <a:r>
              <a:rPr lang="en-US" altLang="ko-KR" dirty="0" smtClean="0"/>
              <a:t>Using statistical distribution of wire delay model and gate delay model</a:t>
            </a:r>
          </a:p>
          <a:p>
            <a:pPr lvl="1"/>
            <a:r>
              <a:rPr lang="en-US" altLang="ko-KR" dirty="0" smtClean="0"/>
              <a:t>Deciding the gate size under the desirable delay</a:t>
            </a:r>
            <a:endParaRPr lang="ko-KR" alt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41</a:t>
            </a:fld>
            <a:endParaRPr lang="en-US"/>
          </a:p>
        </p:txBody>
      </p:sp>
    </p:spTree>
    <p:extLst>
      <p:ext uri="{BB962C8B-B14F-4D97-AF65-F5344CB8AC3E}">
        <p14:creationId xmlns="" xmlns:p14="http://schemas.microsoft.com/office/powerpoint/2010/main" val="17698792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ko-KR" dirty="0"/>
              <a:t>Statistical </a:t>
            </a:r>
            <a:r>
              <a:rPr lang="en-US" altLang="ko-KR" dirty="0" smtClean="0"/>
              <a:t>Buffer Insertion</a:t>
            </a:r>
            <a:endParaRPr lang="ko-KR" altLang="en-US" dirty="0"/>
          </a:p>
        </p:txBody>
      </p:sp>
      <p:sp>
        <p:nvSpPr>
          <p:cNvPr id="3" name="Content Placeholder 2"/>
          <p:cNvSpPr>
            <a:spLocks noGrp="1"/>
          </p:cNvSpPr>
          <p:nvPr>
            <p:ph idx="1"/>
          </p:nvPr>
        </p:nvSpPr>
        <p:spPr/>
        <p:txBody>
          <a:bodyPr/>
          <a:lstStyle/>
          <a:p>
            <a:r>
              <a:rPr lang="en-US" altLang="ko-KR" dirty="0" smtClean="0"/>
              <a:t>Buffer Insertion</a:t>
            </a:r>
          </a:p>
          <a:p>
            <a:pPr lvl="1"/>
            <a:r>
              <a:rPr lang="en-US" altLang="ko-KR" dirty="0" smtClean="0"/>
              <a:t>Widely used interconnection optimization method in intra-level cell</a:t>
            </a:r>
          </a:p>
          <a:p>
            <a:r>
              <a:rPr lang="en-US" altLang="ko-KR" dirty="0" smtClean="0"/>
              <a:t>Statistical Delay Model</a:t>
            </a:r>
          </a:p>
          <a:p>
            <a:pPr lvl="1"/>
            <a:r>
              <a:rPr lang="en-US" altLang="ko-KR" dirty="0" err="1" smtClean="0"/>
              <a:t>Dk</a:t>
            </a:r>
            <a:r>
              <a:rPr lang="en-US" altLang="ko-KR" dirty="0" smtClean="0"/>
              <a:t> = </a:t>
            </a:r>
            <a:r>
              <a:rPr lang="en-US" altLang="ko-KR" dirty="0" err="1" smtClean="0"/>
              <a:t>Dko</a:t>
            </a:r>
            <a:r>
              <a:rPr lang="en-US" altLang="ko-KR" dirty="0" smtClean="0"/>
              <a:t>(</a:t>
            </a:r>
            <a:r>
              <a:rPr lang="en-US" altLang="ko-KR" dirty="0" err="1" smtClean="0"/>
              <a:t>Pio</a:t>
            </a:r>
            <a:r>
              <a:rPr lang="en-US" altLang="ko-KR" dirty="0" smtClean="0"/>
              <a:t>) +  </a:t>
            </a:r>
            <a:r>
              <a:rPr lang="en-US" altLang="ko-KR" dirty="0" err="1" smtClean="0"/>
              <a:t>Dk</a:t>
            </a:r>
            <a:r>
              <a:rPr lang="en-US" altLang="ko-KR" dirty="0" smtClean="0"/>
              <a:t>(</a:t>
            </a:r>
            <a:r>
              <a:rPr lang="en-US" altLang="ko-KR" dirty="0" err="1" smtClean="0"/>
              <a:t>Xk</a:t>
            </a:r>
            <a:r>
              <a:rPr lang="en-US" altLang="ko-KR" dirty="0" smtClean="0"/>
              <a:t>, </a:t>
            </a:r>
            <a:r>
              <a:rPr lang="en-US" altLang="ko-KR" dirty="0" err="1" smtClean="0"/>
              <a:t>Yk</a:t>
            </a:r>
            <a:r>
              <a:rPr lang="en-US" altLang="ko-KR" dirty="0" smtClean="0"/>
              <a:t>, Pi)</a:t>
            </a:r>
          </a:p>
          <a:p>
            <a:pPr lvl="2"/>
            <a:r>
              <a:rPr lang="en-US" altLang="ko-KR" dirty="0" smtClean="0"/>
              <a:t>Pi : parameter variation</a:t>
            </a:r>
          </a:p>
          <a:p>
            <a:pPr lvl="2"/>
            <a:r>
              <a:rPr lang="en-US" altLang="ko-KR" dirty="0" smtClean="0"/>
              <a:t>k : Position</a:t>
            </a:r>
          </a:p>
          <a:p>
            <a:pPr lvl="2"/>
            <a:r>
              <a:rPr lang="en-US" altLang="ko-KR" dirty="0" err="1" smtClean="0"/>
              <a:t>Dko</a:t>
            </a:r>
            <a:r>
              <a:rPr lang="en-US" altLang="ko-KR" dirty="0" smtClean="0"/>
              <a:t> : Nominal value of Delay</a:t>
            </a:r>
          </a:p>
          <a:p>
            <a:pPr marL="978408" lvl="3" indent="0">
              <a:buNone/>
            </a:pPr>
            <a:endParaRPr lang="en-US" altLang="ko-KR" dirty="0" smtClean="0"/>
          </a:p>
        </p:txBody>
      </p:sp>
      <p:sp>
        <p:nvSpPr>
          <p:cNvPr id="4" name="Slide Number Placeholder 3"/>
          <p:cNvSpPr>
            <a:spLocks noGrp="1"/>
          </p:cNvSpPr>
          <p:nvPr>
            <p:ph type="sldNum" sz="quarter" idx="12"/>
          </p:nvPr>
        </p:nvSpPr>
        <p:spPr/>
        <p:txBody>
          <a:bodyPr/>
          <a:lstStyle/>
          <a:p>
            <a:fld id="{5ED5B880-2577-48A1-BAA1-A15E3F68CF77}" type="slidenum">
              <a:rPr lang="en-US" smtClean="0"/>
              <a:pPr/>
              <a:t>42</a:t>
            </a:fld>
            <a:endParaRPr lang="en-US"/>
          </a:p>
        </p:txBody>
      </p:sp>
      <p:sp>
        <p:nvSpPr>
          <p:cNvPr id="5" name="Isosceles Triangle 4"/>
          <p:cNvSpPr/>
          <p:nvPr/>
        </p:nvSpPr>
        <p:spPr>
          <a:xfrm>
            <a:off x="3352800" y="3843042"/>
            <a:ext cx="152400" cy="152400"/>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 xmlns:p14="http://schemas.microsoft.com/office/powerpoint/2010/main" val="28469608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Post-silicon tunable clock tree</a:t>
            </a:r>
            <a:endParaRPr lang="en-US" dirty="0"/>
          </a:p>
        </p:txBody>
      </p:sp>
      <p:sp>
        <p:nvSpPr>
          <p:cNvPr id="3" name="Content Placeholder 2"/>
          <p:cNvSpPr>
            <a:spLocks noGrp="1"/>
          </p:cNvSpPr>
          <p:nvPr>
            <p:ph idx="1"/>
          </p:nvPr>
        </p:nvSpPr>
        <p:spPr>
          <a:xfrm>
            <a:off x="457200" y="1935480"/>
            <a:ext cx="8229600" cy="4160520"/>
          </a:xfrm>
        </p:spPr>
        <p:txBody>
          <a:bodyPr>
            <a:normAutofit fontScale="85000" lnSpcReduction="20000"/>
          </a:bodyPr>
          <a:lstStyle/>
          <a:p>
            <a:r>
              <a:rPr lang="en-US" dirty="0" smtClean="0"/>
              <a:t>Fabrication variability causes skew in a nominally balanced clock distribution network (tree)</a:t>
            </a:r>
          </a:p>
          <a:p>
            <a:r>
              <a:rPr lang="en-US" dirty="0" smtClean="0"/>
              <a:t>To counter this, post-silicon tunable clock buffers can be inserted into the tree</a:t>
            </a:r>
          </a:p>
          <a:p>
            <a:pPr lvl="1"/>
            <a:r>
              <a:rPr lang="en-US" dirty="0" smtClean="0"/>
              <a:t>A tunable buffer consists of two inverters with a bank of capacitors in between</a:t>
            </a:r>
          </a:p>
          <a:p>
            <a:pPr lvl="1"/>
            <a:r>
              <a:rPr lang="en-US" dirty="0" smtClean="0"/>
              <a:t>Each capacitor has a pass gate that allows it to be connected to or disconnected from the output of the first inverter</a:t>
            </a:r>
          </a:p>
          <a:p>
            <a:pPr lvl="1"/>
            <a:r>
              <a:rPr lang="en-US" dirty="0" smtClean="0"/>
              <a:t>The delay of the buffer is set dynamically based on a clock phase detector to cancel clock skew</a:t>
            </a:r>
          </a:p>
          <a:p>
            <a:r>
              <a:rPr lang="en-US" dirty="0" smtClean="0"/>
              <a:t>The goal is to obtain the best timing yield while inserting as few tunable clock buffers as possible</a:t>
            </a:r>
          </a:p>
          <a:p>
            <a:pPr lvl="1"/>
            <a:r>
              <a:rPr lang="en-US" dirty="0" smtClean="0"/>
              <a:t>Similar to the normal buffer insertion problem, but the cost of the buffer is proportional to </a:t>
            </a:r>
            <a:r>
              <a:rPr lang="en-US" smtClean="0"/>
              <a:t>its tunable range</a:t>
            </a:r>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43</a:t>
            </a:fld>
            <a:endParaRPr lang="en-US"/>
          </a:p>
        </p:txBody>
      </p:sp>
      <p:sp>
        <p:nvSpPr>
          <p:cNvPr id="5" name="TextBox 4"/>
          <p:cNvSpPr txBox="1"/>
          <p:nvPr/>
        </p:nvSpPr>
        <p:spPr>
          <a:xfrm>
            <a:off x="0" y="6027003"/>
            <a:ext cx="8610600" cy="830997"/>
          </a:xfrm>
          <a:prstGeom prst="rect">
            <a:avLst/>
          </a:prstGeom>
          <a:noFill/>
        </p:spPr>
        <p:txBody>
          <a:bodyPr wrap="square" rtlCol="0">
            <a:spAutoFit/>
          </a:bodyPr>
          <a:lstStyle/>
          <a:p>
            <a:r>
              <a:rPr lang="en-US" sz="1600" dirty="0" smtClean="0"/>
              <a:t>Source: </a:t>
            </a:r>
            <a:r>
              <a:rPr lang="en-US" sz="1600" dirty="0" err="1" smtClean="0"/>
              <a:t>Jeng</a:t>
            </a:r>
            <a:r>
              <a:rPr lang="en-US" sz="1600" dirty="0" smtClean="0"/>
              <a:t>-Liang Tsai et al. "Statistical timing analysis driven post-silicon-tunable clock-tree synthesis," </a:t>
            </a:r>
            <a:r>
              <a:rPr lang="en-US" sz="1600" i="1" dirty="0" smtClean="0"/>
              <a:t>Computer-Aided Design, 2005. ICCAD-2005. IEEE/ACM International Conference on</a:t>
            </a:r>
            <a:r>
              <a:rPr lang="en-US" sz="1600" dirty="0" smtClean="0"/>
              <a:t>, pp. 575- 581, 6-10 Nov. 2005</a:t>
            </a:r>
            <a:endParaRPr lang="en-US" sz="16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Adaptive Body Bias (ABB)</a:t>
            </a:r>
            <a:endParaRPr lang="en-US" dirty="0"/>
          </a:p>
        </p:txBody>
      </p:sp>
      <p:sp>
        <p:nvSpPr>
          <p:cNvPr id="3" name="Content Placeholder 2"/>
          <p:cNvSpPr>
            <a:spLocks noGrp="1"/>
          </p:cNvSpPr>
          <p:nvPr>
            <p:ph idx="1"/>
          </p:nvPr>
        </p:nvSpPr>
        <p:spPr>
          <a:xfrm>
            <a:off x="457200" y="1935480"/>
            <a:ext cx="8229600" cy="4160520"/>
          </a:xfrm>
        </p:spPr>
        <p:txBody>
          <a:bodyPr>
            <a:normAutofit fontScale="92500" lnSpcReduction="10000"/>
          </a:bodyPr>
          <a:lstStyle/>
          <a:p>
            <a:r>
              <a:rPr lang="en-US" dirty="0" smtClean="0"/>
              <a:t>ABB uses the transistor body effect to change V</a:t>
            </a:r>
            <a:r>
              <a:rPr lang="en-US" baseline="-25000" dirty="0" smtClean="0"/>
              <a:t>T</a:t>
            </a:r>
            <a:r>
              <a:rPr lang="en-US" dirty="0" smtClean="0"/>
              <a:t> during circuit operation</a:t>
            </a:r>
          </a:p>
          <a:p>
            <a:pPr lvl="1"/>
            <a:r>
              <a:rPr lang="en-US" dirty="0" smtClean="0"/>
              <a:t>Normally, the body (substrate) of a MOSFET is tied to its source</a:t>
            </a:r>
          </a:p>
          <a:p>
            <a:pPr lvl="1"/>
            <a:r>
              <a:rPr lang="en-US" dirty="0" smtClean="0"/>
              <a:t>Using ABB, the substrate is forward or reverse biased within a range chosen to prevent crossing the forward threshold of the transistor junctions (CN03 used ±20% of nominal V</a:t>
            </a:r>
            <a:r>
              <a:rPr lang="en-US" baseline="-25000" dirty="0" smtClean="0"/>
              <a:t>DD</a:t>
            </a:r>
            <a:r>
              <a:rPr lang="en-US" dirty="0" smtClean="0"/>
              <a:t>)</a:t>
            </a:r>
          </a:p>
          <a:p>
            <a:r>
              <a:rPr lang="en-US" dirty="0" smtClean="0"/>
              <a:t>ABB can be applied to all transistors or just to n-type or p-type transistors</a:t>
            </a:r>
          </a:p>
          <a:p>
            <a:r>
              <a:rPr lang="en-US" dirty="0" smtClean="0"/>
              <a:t>Drawback: additional on-chip power networks are needed for the body voltage</a:t>
            </a:r>
          </a:p>
        </p:txBody>
      </p:sp>
      <p:sp>
        <p:nvSpPr>
          <p:cNvPr id="4" name="Slide Number Placeholder 3"/>
          <p:cNvSpPr>
            <a:spLocks noGrp="1"/>
          </p:cNvSpPr>
          <p:nvPr>
            <p:ph type="sldNum" sz="quarter" idx="12"/>
          </p:nvPr>
        </p:nvSpPr>
        <p:spPr/>
        <p:txBody>
          <a:bodyPr/>
          <a:lstStyle/>
          <a:p>
            <a:fld id="{5ED5B880-2577-48A1-BAA1-A15E3F68CF77}" type="slidenum">
              <a:rPr lang="en-US" smtClean="0"/>
              <a:pPr/>
              <a:t>44</a:t>
            </a:fld>
            <a:endParaRPr lang="en-US"/>
          </a:p>
        </p:txBody>
      </p:sp>
      <p:sp>
        <p:nvSpPr>
          <p:cNvPr id="6" name="TextBox 5"/>
          <p:cNvSpPr txBox="1"/>
          <p:nvPr/>
        </p:nvSpPr>
        <p:spPr>
          <a:xfrm>
            <a:off x="609600" y="6119336"/>
            <a:ext cx="7696200" cy="738664"/>
          </a:xfrm>
          <a:prstGeom prst="rect">
            <a:avLst/>
          </a:prstGeom>
          <a:noFill/>
        </p:spPr>
        <p:txBody>
          <a:bodyPr wrap="square" rtlCol="0">
            <a:spAutoFit/>
          </a:bodyPr>
          <a:lstStyle/>
          <a:p>
            <a:r>
              <a:rPr lang="en-US" sz="1400" dirty="0" smtClean="0"/>
              <a:t>Source: Chen, Tom and </a:t>
            </a:r>
            <a:r>
              <a:rPr lang="en-US" sz="1400" dirty="0" err="1" smtClean="0"/>
              <a:t>Naffziger</a:t>
            </a:r>
            <a:r>
              <a:rPr lang="en-US" sz="1400" dirty="0" smtClean="0"/>
              <a:t>, Samuel. Comparison of Adaptive Body Bias (ABB) and Adaptive Supply Voltage (ASV) for Improving Delay and Leakage Under the Presence of Process Variation. IEEE TRANSACTIONS ON VLSI SYSTEMS, VOL. 11, NO. 5, OCTOBER 2003.</a:t>
            </a:r>
            <a:endParaRPr lang="en-US" sz="1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Supply Voltage (ASV)</a:t>
            </a:r>
            <a:endParaRPr lang="en-US" dirty="0"/>
          </a:p>
        </p:txBody>
      </p:sp>
      <p:sp>
        <p:nvSpPr>
          <p:cNvPr id="3" name="Content Placeholder 2"/>
          <p:cNvSpPr>
            <a:spLocks noGrp="1"/>
          </p:cNvSpPr>
          <p:nvPr>
            <p:ph idx="1"/>
          </p:nvPr>
        </p:nvSpPr>
        <p:spPr>
          <a:xfrm>
            <a:off x="457200" y="1935480"/>
            <a:ext cx="8229600" cy="4160520"/>
          </a:xfrm>
        </p:spPr>
        <p:txBody>
          <a:bodyPr>
            <a:normAutofit fontScale="92500"/>
          </a:bodyPr>
          <a:lstStyle/>
          <a:p>
            <a:r>
              <a:rPr lang="en-US" dirty="0" smtClean="0"/>
              <a:t>ASV varies the supply voltage in order to trade speed for power consumption (CN03 used ±20% of nominal V</a:t>
            </a:r>
            <a:r>
              <a:rPr lang="en-US" baseline="-25000" dirty="0" smtClean="0"/>
              <a:t>DD</a:t>
            </a:r>
            <a:r>
              <a:rPr lang="en-US" dirty="0" smtClean="0"/>
              <a:t>)</a:t>
            </a:r>
          </a:p>
          <a:p>
            <a:pPr lvl="1">
              <a:tabLst>
                <a:tab pos="2338388" algn="l"/>
              </a:tabLst>
            </a:pPr>
            <a:r>
              <a:rPr lang="en-US" dirty="0" smtClean="0"/>
              <a:t> </a:t>
            </a:r>
          </a:p>
          <a:p>
            <a:r>
              <a:rPr lang="en-US" dirty="0" smtClean="0"/>
              <a:t>Benefits</a:t>
            </a:r>
          </a:p>
          <a:p>
            <a:pPr lvl="1"/>
            <a:r>
              <a:rPr lang="en-US" dirty="0" smtClean="0"/>
              <a:t>No additional power distribution network needed</a:t>
            </a:r>
          </a:p>
          <a:p>
            <a:r>
              <a:rPr lang="en-US" dirty="0" smtClean="0"/>
              <a:t>Drawbacks</a:t>
            </a:r>
          </a:p>
          <a:p>
            <a:pPr lvl="1"/>
            <a:r>
              <a:rPr lang="en-US" dirty="0" smtClean="0"/>
              <a:t>Potential reliability issues when exceeding the nominal supply voltage (due hot electron and </a:t>
            </a:r>
            <a:r>
              <a:rPr lang="en-US" dirty="0" err="1" smtClean="0"/>
              <a:t>electromigration</a:t>
            </a:r>
            <a:r>
              <a:rPr lang="en-US" dirty="0" smtClean="0"/>
              <a:t>)</a:t>
            </a:r>
          </a:p>
          <a:p>
            <a:pPr lvl="1"/>
            <a:r>
              <a:rPr lang="en-US" dirty="0" smtClean="0"/>
              <a:t>Memory may be less reliable when  operated below its nominal supply voltage</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45</a:t>
            </a:fld>
            <a:endParaRPr lang="en-US"/>
          </a:p>
        </p:txBody>
      </p:sp>
      <p:sp>
        <p:nvSpPr>
          <p:cNvPr id="5" name="TextBox 4"/>
          <p:cNvSpPr txBox="1"/>
          <p:nvPr/>
        </p:nvSpPr>
        <p:spPr>
          <a:xfrm>
            <a:off x="609600" y="6119336"/>
            <a:ext cx="7696200" cy="738664"/>
          </a:xfrm>
          <a:prstGeom prst="rect">
            <a:avLst/>
          </a:prstGeom>
          <a:noFill/>
        </p:spPr>
        <p:txBody>
          <a:bodyPr wrap="square" rtlCol="0">
            <a:spAutoFit/>
          </a:bodyPr>
          <a:lstStyle/>
          <a:p>
            <a:r>
              <a:rPr lang="en-US" sz="1400" dirty="0" smtClean="0"/>
              <a:t>Source: Chen, Tom and </a:t>
            </a:r>
            <a:r>
              <a:rPr lang="en-US" sz="1400" dirty="0" err="1" smtClean="0"/>
              <a:t>Naffziger</a:t>
            </a:r>
            <a:r>
              <a:rPr lang="en-US" sz="1400" dirty="0" smtClean="0"/>
              <a:t>, Samuel. Comparison of Adaptive Body Bias (ABB) and Adaptive Supply Voltage (ASV) for Improving Delay and Leakage Under the Presence of Process Variation. IEEE TRANSACTIONS ON VLSI SYSTEMS, VOL. 11, NO. 5, OCTOBER 2003.</a:t>
            </a:r>
            <a:endParaRPr lang="en-US" sz="1400"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27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19200" y="2743200"/>
            <a:ext cx="2438400" cy="352425"/>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Adaptive Body Bias (ABB) &amp; Adaptive Supply Voltage (ASV)</a:t>
            </a:r>
            <a:endParaRPr lang="en-US" dirty="0"/>
          </a:p>
        </p:txBody>
      </p:sp>
      <p:sp>
        <p:nvSpPr>
          <p:cNvPr id="3" name="Content Placeholder 2"/>
          <p:cNvSpPr>
            <a:spLocks noGrp="1"/>
          </p:cNvSpPr>
          <p:nvPr>
            <p:ph idx="1"/>
          </p:nvPr>
        </p:nvSpPr>
        <p:spPr>
          <a:xfrm>
            <a:off x="457200" y="1935480"/>
            <a:ext cx="8229600" cy="4160520"/>
          </a:xfrm>
        </p:spPr>
        <p:txBody>
          <a:bodyPr>
            <a:normAutofit fontScale="92500" lnSpcReduction="10000"/>
          </a:bodyPr>
          <a:lstStyle/>
          <a:p>
            <a:r>
              <a:rPr lang="en-US" dirty="0" smtClean="0"/>
              <a:t>Both approaches allow trading power for performance and vice versa</a:t>
            </a:r>
          </a:p>
          <a:p>
            <a:r>
              <a:rPr lang="en-US" dirty="0" smtClean="0"/>
              <a:t>Both approaches are coarse-grained and thus are more suited to reducing variation between chips than they are to reducing within-chip variation</a:t>
            </a:r>
          </a:p>
          <a:p>
            <a:pPr lvl="1"/>
            <a:r>
              <a:rPr lang="en-US" dirty="0" smtClean="0"/>
              <a:t>The approach could be applied at a finer granularity, but power distribution would be more complex</a:t>
            </a:r>
          </a:p>
          <a:p>
            <a:r>
              <a:rPr lang="en-US" dirty="0" smtClean="0"/>
              <a:t>Yields improved by up to a factor of 6, with a more pronounced difference for lower original yields</a:t>
            </a:r>
          </a:p>
          <a:p>
            <a:r>
              <a:rPr lang="en-US" dirty="0" smtClean="0"/>
              <a:t>ASV provides a slightly better improvement in yield than ABB, but only by ≤2%</a:t>
            </a:r>
          </a:p>
        </p:txBody>
      </p:sp>
      <p:sp>
        <p:nvSpPr>
          <p:cNvPr id="4" name="Slide Number Placeholder 3"/>
          <p:cNvSpPr>
            <a:spLocks noGrp="1"/>
          </p:cNvSpPr>
          <p:nvPr>
            <p:ph type="sldNum" sz="quarter" idx="12"/>
          </p:nvPr>
        </p:nvSpPr>
        <p:spPr/>
        <p:txBody>
          <a:bodyPr/>
          <a:lstStyle/>
          <a:p>
            <a:fld id="{5ED5B880-2577-48A1-BAA1-A15E3F68CF77}" type="slidenum">
              <a:rPr lang="en-US" smtClean="0"/>
              <a:pPr/>
              <a:t>46</a:t>
            </a:fld>
            <a:endParaRPr lang="en-US"/>
          </a:p>
        </p:txBody>
      </p:sp>
      <p:sp>
        <p:nvSpPr>
          <p:cNvPr id="5" name="TextBox 4"/>
          <p:cNvSpPr txBox="1"/>
          <p:nvPr/>
        </p:nvSpPr>
        <p:spPr>
          <a:xfrm>
            <a:off x="609600" y="6119336"/>
            <a:ext cx="7696200" cy="738664"/>
          </a:xfrm>
          <a:prstGeom prst="rect">
            <a:avLst/>
          </a:prstGeom>
          <a:noFill/>
        </p:spPr>
        <p:txBody>
          <a:bodyPr wrap="square" rtlCol="0">
            <a:spAutoFit/>
          </a:bodyPr>
          <a:lstStyle/>
          <a:p>
            <a:r>
              <a:rPr lang="en-US" sz="1400" dirty="0" smtClean="0"/>
              <a:t>Source: Chen, Tom and </a:t>
            </a:r>
            <a:r>
              <a:rPr lang="en-US" sz="1400" dirty="0" err="1" smtClean="0"/>
              <a:t>Naffziger</a:t>
            </a:r>
            <a:r>
              <a:rPr lang="en-US" sz="1400" dirty="0" smtClean="0"/>
              <a:t>, Samuel. Comparison of Adaptive Body Bias (ABB) and Adaptive Supply Voltage (ASV) for Improving Delay and Leakage Under the Presence of Process Variation. IEEE TRANSACTIONS ON VLSI SYSTEMS, VOL. 11, NO. 5, OCTOBER 2003.</a:t>
            </a:r>
            <a:endParaRPr lang="en-US" sz="1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Ring Oscillators</a:t>
            </a:r>
            <a:endParaRPr lang="en-US" dirty="0"/>
          </a:p>
        </p:txBody>
      </p:sp>
      <p:sp>
        <p:nvSpPr>
          <p:cNvPr id="3" name="Content Placeholder 2"/>
          <p:cNvSpPr>
            <a:spLocks noGrp="1"/>
          </p:cNvSpPr>
          <p:nvPr>
            <p:ph idx="1"/>
          </p:nvPr>
        </p:nvSpPr>
        <p:spPr>
          <a:xfrm>
            <a:off x="457200" y="1935480"/>
            <a:ext cx="8229600" cy="4008120"/>
          </a:xfrm>
        </p:spPr>
        <p:txBody>
          <a:bodyPr>
            <a:normAutofit lnSpcReduction="10000"/>
          </a:bodyPr>
          <a:lstStyle/>
          <a:p>
            <a:r>
              <a:rPr lang="en-US" dirty="0" smtClean="0"/>
              <a:t>A ring oscillator is a series of an odd number of inverters connected in a loop</a:t>
            </a:r>
          </a:p>
          <a:p>
            <a:r>
              <a:rPr lang="en-US" dirty="0" smtClean="0"/>
              <a:t>The output of each inverter oscillates with a frequency that depends on the number of inverters and the electrical parameters of the inverters</a:t>
            </a:r>
          </a:p>
          <a:p>
            <a:r>
              <a:rPr lang="en-US" dirty="0" smtClean="0"/>
              <a:t>If enough inverters are used, the frequency depends only on the average values of the parameters</a:t>
            </a:r>
          </a:p>
          <a:p>
            <a:r>
              <a:rPr lang="en-US" dirty="0" smtClean="0"/>
              <a:t>Thus, the ring oscillator can be used as a reference circuit against which other circuits can be compared to measure the effects of various sources </a:t>
            </a:r>
            <a:r>
              <a:rPr lang="en-US" smtClean="0"/>
              <a:t>of variation</a:t>
            </a:r>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47</a:t>
            </a:fld>
            <a:endParaRPr lang="en-US"/>
          </a:p>
        </p:txBody>
      </p:sp>
      <p:sp>
        <p:nvSpPr>
          <p:cNvPr id="5" name="TextBox 4"/>
          <p:cNvSpPr txBox="1"/>
          <p:nvPr/>
        </p:nvSpPr>
        <p:spPr>
          <a:xfrm>
            <a:off x="304800" y="6119336"/>
            <a:ext cx="8610600" cy="738664"/>
          </a:xfrm>
          <a:prstGeom prst="rect">
            <a:avLst/>
          </a:prstGeom>
          <a:noFill/>
        </p:spPr>
        <p:txBody>
          <a:bodyPr wrap="square" rtlCol="0">
            <a:spAutoFit/>
          </a:bodyPr>
          <a:lstStyle/>
          <a:p>
            <a:r>
              <a:rPr lang="en-US" sz="1400" dirty="0" smtClean="0"/>
              <a:t>Source: </a:t>
            </a:r>
            <a:r>
              <a:rPr lang="en-US" sz="1400" dirty="0" err="1" smtClean="0"/>
              <a:t>Bhushan</a:t>
            </a:r>
            <a:r>
              <a:rPr lang="en-US" sz="1400" dirty="0" smtClean="0"/>
              <a:t>, </a:t>
            </a:r>
            <a:r>
              <a:rPr lang="en-US" sz="1400" dirty="0" err="1" smtClean="0"/>
              <a:t>Manjul</a:t>
            </a:r>
            <a:r>
              <a:rPr lang="en-US" sz="1400" dirty="0"/>
              <a:t> </a:t>
            </a:r>
            <a:r>
              <a:rPr lang="en-US" sz="1400" dirty="0" smtClean="0"/>
              <a:t>et al. </a:t>
            </a:r>
            <a:r>
              <a:rPr lang="en-US" sz="1400" dirty="0"/>
              <a:t>Ring Oscillators for CMOS Process Tuning and</a:t>
            </a:r>
          </a:p>
          <a:p>
            <a:r>
              <a:rPr lang="en-US" sz="1400" dirty="0"/>
              <a:t>Variability </a:t>
            </a:r>
            <a:r>
              <a:rPr lang="en-US" sz="1400" dirty="0" smtClean="0"/>
              <a:t>Control. </a:t>
            </a:r>
            <a:r>
              <a:rPr lang="en-US" sz="1400" dirty="0"/>
              <a:t>IEEE TRANSACTIONS ON SEMICONDUCTOR MANUFACTURING, VOL. 19, NO. 1, FEBRUARY </a:t>
            </a:r>
            <a:r>
              <a:rPr lang="en-US" sz="1400" dirty="0" smtClean="0"/>
              <a:t>2006.</a:t>
            </a:r>
            <a:endParaRPr lang="en-US" sz="1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Fabrication variability comes from many different sources and cannot be eliminated entirely</a:t>
            </a:r>
          </a:p>
          <a:p>
            <a:r>
              <a:rPr lang="en-US" dirty="0" smtClean="0"/>
              <a:t>It negatively affects circuit performance and power dissipation</a:t>
            </a:r>
          </a:p>
          <a:p>
            <a:r>
              <a:rPr lang="en-US" dirty="0" smtClean="0"/>
              <a:t>Good modeling of fabrication variability allows for estimating the effect of variability while designing a circuit</a:t>
            </a:r>
          </a:p>
          <a:p>
            <a:r>
              <a:rPr lang="en-US" dirty="0" smtClean="0"/>
              <a:t>Circuits can and should be designed to be robust in the face of variability</a:t>
            </a:r>
          </a:p>
        </p:txBody>
      </p:sp>
      <p:sp>
        <p:nvSpPr>
          <p:cNvPr id="4" name="Slide Number Placeholder 3"/>
          <p:cNvSpPr>
            <a:spLocks noGrp="1"/>
          </p:cNvSpPr>
          <p:nvPr>
            <p:ph type="sldNum" sz="quarter" idx="12"/>
          </p:nvPr>
        </p:nvSpPr>
        <p:spPr/>
        <p:txBody>
          <a:bodyPr/>
          <a:lstStyle/>
          <a:p>
            <a:fld id="{5ED5B880-2577-48A1-BAA1-A15E3F68CF77}" type="slidenum">
              <a:rPr lang="en-US" smtClean="0"/>
              <a:pPr/>
              <a:t>48</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Variability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Spatial</a:t>
            </a:r>
          </a:p>
          <a:p>
            <a:pPr lvl="1"/>
            <a:r>
              <a:rPr lang="en-US" dirty="0" smtClean="0"/>
              <a:t>Device-to-device / intra-die</a:t>
            </a:r>
          </a:p>
          <a:p>
            <a:pPr lvl="1"/>
            <a:r>
              <a:rPr lang="en-US" dirty="0" smtClean="0"/>
              <a:t>Die-to-die (within a wafer)</a:t>
            </a:r>
          </a:p>
          <a:p>
            <a:pPr lvl="1"/>
            <a:r>
              <a:rPr lang="en-US" dirty="0" smtClean="0"/>
              <a:t>Wafer-to-wafer</a:t>
            </a:r>
          </a:p>
          <a:p>
            <a:r>
              <a:rPr lang="en-US" dirty="0" smtClean="0"/>
              <a:t>Temporal</a:t>
            </a:r>
          </a:p>
          <a:p>
            <a:pPr lvl="1"/>
            <a:r>
              <a:rPr lang="en-US" dirty="0" smtClean="0"/>
              <a:t>Lot-to-lot (during production)</a:t>
            </a:r>
          </a:p>
          <a:p>
            <a:pPr lvl="1"/>
            <a:r>
              <a:rPr lang="en-US" dirty="0" smtClean="0"/>
              <a:t>Aging </a:t>
            </a:r>
            <a:r>
              <a:rPr lang="en-US" dirty="0"/>
              <a:t>(</a:t>
            </a:r>
            <a:r>
              <a:rPr lang="en-US" dirty="0" smtClean="0"/>
              <a:t>during usage)</a:t>
            </a:r>
          </a:p>
          <a:p>
            <a:r>
              <a:rPr lang="en-US" dirty="0" smtClean="0"/>
              <a:t>Our focus will be on device-to-device variability, as it is the most significant limitation at the process sizes used today (≤ 90 nm)</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Systematic Variability</a:t>
            </a:r>
            <a:endParaRPr lang="en-US" dirty="0"/>
          </a:p>
        </p:txBody>
      </p:sp>
      <p:sp>
        <p:nvSpPr>
          <p:cNvPr id="3" name="Content Placeholder 2"/>
          <p:cNvSpPr>
            <a:spLocks noGrp="1"/>
          </p:cNvSpPr>
          <p:nvPr>
            <p:ph idx="1"/>
          </p:nvPr>
        </p:nvSpPr>
        <p:spPr>
          <a:xfrm>
            <a:off x="457200" y="1935480"/>
            <a:ext cx="8229600" cy="4236720"/>
          </a:xfrm>
        </p:spPr>
        <p:txBody>
          <a:bodyPr>
            <a:normAutofit fontScale="92500" lnSpcReduction="10000"/>
          </a:bodyPr>
          <a:lstStyle/>
          <a:p>
            <a:r>
              <a:rPr lang="en-US" dirty="0" smtClean="0"/>
              <a:t>Systematic variability arises from limitations in fabrication equipment design and operation</a:t>
            </a:r>
          </a:p>
          <a:p>
            <a:pPr lvl="2"/>
            <a:r>
              <a:rPr lang="en-US" dirty="0" smtClean="0"/>
              <a:t>photolithography</a:t>
            </a:r>
          </a:p>
          <a:p>
            <a:pPr lvl="2"/>
            <a:r>
              <a:rPr lang="en-US" dirty="0" smtClean="0"/>
              <a:t>etching</a:t>
            </a:r>
          </a:p>
          <a:p>
            <a:pPr lvl="2"/>
            <a:r>
              <a:rPr lang="en-US" dirty="0" smtClean="0"/>
              <a:t>deposition and growth processes</a:t>
            </a:r>
          </a:p>
          <a:p>
            <a:pPr lvl="2"/>
            <a:r>
              <a:rPr lang="en-US" dirty="0" smtClean="0"/>
              <a:t>chemical-mechanical planarization (CMP)</a:t>
            </a:r>
          </a:p>
          <a:p>
            <a:pPr lvl="2"/>
            <a:r>
              <a:rPr lang="en-US" dirty="0" smtClean="0"/>
              <a:t>dosage of implants</a:t>
            </a:r>
          </a:p>
          <a:p>
            <a:pPr lvl="2"/>
            <a:r>
              <a:rPr lang="en-US" dirty="0" smtClean="0"/>
              <a:t>temperature of  annealing steps</a:t>
            </a:r>
          </a:p>
          <a:p>
            <a:r>
              <a:rPr lang="en-US" dirty="0" smtClean="0"/>
              <a:t>In theory, systematic variability can be modeled exactly and compensated for in the design phase</a:t>
            </a:r>
          </a:p>
          <a:p>
            <a:r>
              <a:rPr lang="en-US" dirty="0" smtClean="0"/>
              <a:t>In practice, the variability is not known at design time or is too complex to model, so it is treated as random</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6</a:t>
            </a:fld>
            <a:endParaRPr lang="en-US"/>
          </a:p>
        </p:txBody>
      </p:sp>
      <p:sp>
        <p:nvSpPr>
          <p:cNvPr id="5" name="TextBox 4"/>
          <p:cNvSpPr txBox="1"/>
          <p:nvPr/>
        </p:nvSpPr>
        <p:spPr>
          <a:xfrm>
            <a:off x="381000" y="6334780"/>
            <a:ext cx="8077200" cy="523220"/>
          </a:xfrm>
          <a:prstGeom prst="rect">
            <a:avLst/>
          </a:prstGeom>
          <a:noFill/>
        </p:spPr>
        <p:txBody>
          <a:bodyPr wrap="square" rtlCol="0">
            <a:spAutoFit/>
          </a:bodyPr>
          <a:lstStyle/>
          <a:p>
            <a:r>
              <a:rPr lang="en-US" sz="1400" dirty="0" smtClean="0"/>
              <a:t>Source: Pang, Liang-</a:t>
            </a:r>
            <a:r>
              <a:rPr lang="en-US" sz="1400" dirty="0" err="1" smtClean="0"/>
              <a:t>Teck</a:t>
            </a:r>
            <a:r>
              <a:rPr lang="en-US" sz="1400" dirty="0" smtClean="0"/>
              <a:t> and </a:t>
            </a:r>
            <a:r>
              <a:rPr lang="en-US" sz="1400" dirty="0" err="1" smtClean="0"/>
              <a:t>Nikolic</a:t>
            </a:r>
            <a:r>
              <a:rPr lang="en-US" sz="1400" dirty="0" smtClean="0"/>
              <a:t>, </a:t>
            </a:r>
            <a:r>
              <a:rPr lang="en-US" sz="1400" dirty="0" err="1" smtClean="0"/>
              <a:t>Borivoje</a:t>
            </a:r>
            <a:r>
              <a:rPr lang="en-US" sz="1400" dirty="0" smtClean="0"/>
              <a:t>. Measurements and Analysis of Process Variability in 90 nm CMOS. IEEE JOURNAL OF SOLID-STATE CIRCUITS, VOL. 44, NO. 5, MAY 2009.</a:t>
            </a: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Variability</a:t>
            </a:r>
            <a:endParaRPr lang="en-US" dirty="0"/>
          </a:p>
        </p:txBody>
      </p:sp>
      <p:sp>
        <p:nvSpPr>
          <p:cNvPr id="3" name="Content Placeholder 2"/>
          <p:cNvSpPr>
            <a:spLocks noGrp="1"/>
          </p:cNvSpPr>
          <p:nvPr>
            <p:ph idx="1"/>
          </p:nvPr>
        </p:nvSpPr>
        <p:spPr/>
        <p:txBody>
          <a:bodyPr/>
          <a:lstStyle/>
          <a:p>
            <a:r>
              <a:rPr lang="en-US" dirty="0" smtClean="0"/>
              <a:t>Random variability is caused by atomistic effects (discreteness of atoms, quantum mechanical effects)</a:t>
            </a:r>
          </a:p>
          <a:p>
            <a:pPr lvl="1"/>
            <a:r>
              <a:rPr lang="en-US" dirty="0" smtClean="0"/>
              <a:t>Specific sources will be described next</a:t>
            </a:r>
          </a:p>
          <a:p>
            <a:r>
              <a:rPr lang="en-US" dirty="0" smtClean="0"/>
              <a:t>Random variability causes device-to-device variations and cannot be predicted ahead of time</a:t>
            </a:r>
          </a:p>
          <a:p>
            <a:r>
              <a:rPr lang="en-US" dirty="0" smtClean="0"/>
              <a:t>It can only be modeled statistically and requires adding a margin of error in the design phase</a:t>
            </a:r>
          </a:p>
          <a:p>
            <a:pPr lvl="1"/>
            <a:r>
              <a:rPr lang="en-US" dirty="0" smtClean="0"/>
              <a:t>Typically modeled as a normal (Gaussian) distribution</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Systematic vs. Random Variability</a:t>
            </a:r>
            <a:endParaRPr lang="en-US" dirty="0"/>
          </a:p>
        </p:txBody>
      </p:sp>
      <p:graphicFrame>
        <p:nvGraphicFramePr>
          <p:cNvPr id="5" name="Content Placeholder 4"/>
          <p:cNvGraphicFramePr>
            <a:graphicFrameLocks noGrp="1"/>
          </p:cNvGraphicFramePr>
          <p:nvPr>
            <p:ph idx="1"/>
          </p:nvPr>
        </p:nvGraphicFramePr>
        <p:xfrm>
          <a:off x="457200" y="1935163"/>
          <a:ext cx="8229600" cy="30173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dirty="0"/>
                    </a:p>
                  </a:txBody>
                  <a:tcPr marL="91425" marR="91425" marT="91425" marB="91425"/>
                </a:tc>
                <a:tc>
                  <a:txBody>
                    <a:bodyPr/>
                    <a:lstStyle/>
                    <a:p>
                      <a:r>
                        <a:rPr/>
                        <a:t>Systematic</a:t>
                      </a:r>
                    </a:p>
                  </a:txBody>
                  <a:tcPr marL="91425" marR="91425" marT="91425" marB="91425"/>
                </a:tc>
                <a:tc>
                  <a:txBody>
                    <a:bodyPr/>
                    <a:lstStyle/>
                    <a:p>
                      <a:r>
                        <a:rPr/>
                        <a:t>Random</a:t>
                      </a:r>
                    </a:p>
                  </a:txBody>
                  <a:tcPr marL="91425" marR="91425" marT="91425" marB="91425"/>
                </a:tc>
              </a:tr>
              <a:tr h="370840">
                <a:tc>
                  <a:txBody>
                    <a:bodyPr/>
                    <a:lstStyle/>
                    <a:p>
                      <a:r>
                        <a:rPr/>
                        <a:t>Source</a:t>
                      </a:r>
                    </a:p>
                  </a:txBody>
                  <a:tcPr marL="91425" marR="91425" marT="91425" marB="91425"/>
                </a:tc>
                <a:tc>
                  <a:txBody>
                    <a:bodyPr/>
                    <a:lstStyle/>
                    <a:p>
                      <a:r>
                        <a:rPr lang="en-US" dirty="0" smtClean="0"/>
                        <a:t>f</a:t>
                      </a:r>
                      <a:r>
                        <a:rPr dirty="0" smtClean="0"/>
                        <a:t>abrication </a:t>
                      </a:r>
                      <a:r>
                        <a:rPr lang="en-US" dirty="0" smtClean="0"/>
                        <a:t>equipment</a:t>
                      </a:r>
                      <a:endParaRPr dirty="0"/>
                    </a:p>
                  </a:txBody>
                  <a:tcPr marL="91425" marR="91425" marT="91425" marB="91425"/>
                </a:tc>
                <a:tc>
                  <a:txBody>
                    <a:bodyPr/>
                    <a:lstStyle/>
                    <a:p>
                      <a:r>
                        <a:rPr lang="en-US" dirty="0" smtClean="0"/>
                        <a:t>a</a:t>
                      </a:r>
                      <a:r>
                        <a:rPr dirty="0" smtClean="0"/>
                        <a:t>tomistic</a:t>
                      </a:r>
                      <a:endParaRPr dirty="0"/>
                    </a:p>
                  </a:txBody>
                  <a:tcPr marL="91425" marR="91425" marT="91425" marB="91425"/>
                </a:tc>
              </a:tr>
              <a:tr h="370840">
                <a:tc>
                  <a:txBody>
                    <a:bodyPr/>
                    <a:lstStyle/>
                    <a:p>
                      <a:r>
                        <a:rPr dirty="0"/>
                        <a:t>Scale</a:t>
                      </a:r>
                    </a:p>
                  </a:txBody>
                  <a:tcPr marL="91425" marR="91425" marT="91425" marB="91425"/>
                </a:tc>
                <a:tc>
                  <a:txBody>
                    <a:bodyPr/>
                    <a:lstStyle/>
                    <a:p>
                      <a:r>
                        <a:rPr dirty="0"/>
                        <a:t>across chip, chip-to-chip, wafer-to-wafer</a:t>
                      </a:r>
                    </a:p>
                  </a:txBody>
                  <a:tcPr marL="91425" marR="91425" marT="91425" marB="91425"/>
                </a:tc>
                <a:tc>
                  <a:txBody>
                    <a:bodyPr/>
                    <a:lstStyle/>
                    <a:p>
                      <a:r>
                        <a:rPr/>
                        <a:t>device-to-device</a:t>
                      </a:r>
                    </a:p>
                  </a:txBody>
                  <a:tcPr marL="91425" marR="91425" marT="91425" marB="91425"/>
                </a:tc>
              </a:tr>
              <a:tr h="370840">
                <a:tc>
                  <a:txBody>
                    <a:bodyPr/>
                    <a:lstStyle/>
                    <a:p>
                      <a:r>
                        <a:rPr lang="en-US" dirty="0" smtClean="0"/>
                        <a:t>Local correlation</a:t>
                      </a:r>
                      <a:endParaRPr dirty="0"/>
                    </a:p>
                  </a:txBody>
                  <a:tcPr marL="91425" marR="91425" marT="91425" marB="91425"/>
                </a:tc>
                <a:tc>
                  <a:txBody>
                    <a:bodyPr/>
                    <a:lstStyle/>
                    <a:p>
                      <a:r>
                        <a:rPr lang="en-US" dirty="0" smtClean="0"/>
                        <a:t>yes</a:t>
                      </a:r>
                      <a:endParaRPr dirty="0"/>
                    </a:p>
                  </a:txBody>
                  <a:tcPr marL="91425" marR="91425" marT="91425" marB="91425"/>
                </a:tc>
                <a:tc>
                  <a:txBody>
                    <a:bodyPr/>
                    <a:lstStyle/>
                    <a:p>
                      <a:r>
                        <a:rPr lang="en-US" dirty="0" smtClean="0"/>
                        <a:t>no</a:t>
                      </a:r>
                      <a:endParaRPr dirty="0"/>
                    </a:p>
                  </a:txBody>
                  <a:tcPr marL="91425" marR="91425" marT="91425" marB="91425"/>
                </a:tc>
              </a:tr>
              <a:tr h="370840">
                <a:tc>
                  <a:txBody>
                    <a:bodyPr/>
                    <a:lstStyle/>
                    <a:p>
                      <a:r>
                        <a:rPr dirty="0"/>
                        <a:t>Can be corrected</a:t>
                      </a:r>
                    </a:p>
                  </a:txBody>
                  <a:tcPr marL="91425" marR="91425" marT="91425" marB="91425"/>
                </a:tc>
                <a:tc>
                  <a:txBody>
                    <a:bodyPr/>
                    <a:lstStyle/>
                    <a:p>
                      <a:r>
                        <a:rPr lang="en-US" dirty="0" smtClean="0"/>
                        <a:t>maybe</a:t>
                      </a:r>
                      <a:endParaRPr dirty="0"/>
                    </a:p>
                  </a:txBody>
                  <a:tcPr marL="91425" marR="91425" marT="91425" marB="91425"/>
                </a:tc>
                <a:tc>
                  <a:txBody>
                    <a:bodyPr/>
                    <a:lstStyle/>
                    <a:p>
                      <a:r>
                        <a:rPr dirty="0"/>
                        <a:t>no</a:t>
                      </a:r>
                    </a:p>
                  </a:txBody>
                  <a:tcPr marL="91425" marR="91425" marT="91425" marB="91425"/>
                </a:tc>
              </a:tr>
              <a:tr h="370840">
                <a:tc>
                  <a:txBody>
                    <a:bodyPr/>
                    <a:lstStyle/>
                    <a:p>
                      <a:r>
                        <a:rPr/>
                        <a:t>Can be modeled</a:t>
                      </a:r>
                    </a:p>
                  </a:txBody>
                  <a:tcPr marL="91425" marR="91425" marT="91425" marB="91425"/>
                </a:tc>
                <a:tc>
                  <a:txBody>
                    <a:bodyPr/>
                    <a:lstStyle/>
                    <a:p>
                      <a:r>
                        <a:rPr/>
                        <a:t>yes</a:t>
                      </a:r>
                    </a:p>
                  </a:txBody>
                  <a:tcPr marL="91425" marR="91425" marT="91425" marB="91425"/>
                </a:tc>
                <a:tc>
                  <a:txBody>
                    <a:bodyPr/>
                    <a:lstStyle/>
                    <a:p>
                      <a:r>
                        <a:rPr dirty="0"/>
                        <a:t>yes</a:t>
                      </a:r>
                    </a:p>
                  </a:txBody>
                  <a:tcPr marL="91425" marR="91425" marT="91425" marB="91425"/>
                </a:tc>
              </a:tr>
            </a:tbl>
          </a:graphicData>
        </a:graphic>
      </p:graphicFrame>
      <p:sp>
        <p:nvSpPr>
          <p:cNvPr id="4" name="Slide Number Placeholder 3"/>
          <p:cNvSpPr>
            <a:spLocks noGrp="1"/>
          </p:cNvSpPr>
          <p:nvPr>
            <p:ph type="sldNum" sz="quarter" idx="12"/>
          </p:nvPr>
        </p:nvSpPr>
        <p:spPr/>
        <p:txBody>
          <a:bodyPr/>
          <a:lstStyle/>
          <a:p>
            <a:fld id="{5ED5B880-2577-48A1-BAA1-A15E3F68CF77}"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That Vary</a:t>
            </a:r>
            <a:endParaRPr lang="en-US" dirty="0"/>
          </a:p>
        </p:txBody>
      </p:sp>
      <p:sp>
        <p:nvSpPr>
          <p:cNvPr id="3" name="Content Placeholder 2"/>
          <p:cNvSpPr>
            <a:spLocks noGrp="1"/>
          </p:cNvSpPr>
          <p:nvPr>
            <p:ph idx="1"/>
          </p:nvPr>
        </p:nvSpPr>
        <p:spPr/>
        <p:txBody>
          <a:bodyPr>
            <a:normAutofit/>
          </a:bodyPr>
          <a:lstStyle/>
          <a:p>
            <a:r>
              <a:rPr lang="en-US" dirty="0" smtClean="0"/>
              <a:t>Threshold voltage (V</a:t>
            </a:r>
            <a:r>
              <a:rPr lang="en-US" baseline="-25000" dirty="0" smtClean="0"/>
              <a:t>T</a:t>
            </a:r>
            <a:r>
              <a:rPr lang="en-US" dirty="0" smtClean="0"/>
              <a:t>)</a:t>
            </a:r>
          </a:p>
          <a:p>
            <a:r>
              <a:rPr lang="en-US" dirty="0" smtClean="0"/>
              <a:t>Saturation current (I</a:t>
            </a:r>
            <a:r>
              <a:rPr lang="en-US" baseline="-25000" dirty="0" smtClean="0"/>
              <a:t>on</a:t>
            </a:r>
            <a:r>
              <a:rPr lang="en-US" dirty="0" smtClean="0"/>
              <a:t>)</a:t>
            </a:r>
          </a:p>
          <a:p>
            <a:r>
              <a:rPr lang="en-US" dirty="0" smtClean="0"/>
              <a:t>Device </a:t>
            </a:r>
            <a:r>
              <a:rPr lang="en-US" dirty="0" err="1" smtClean="0"/>
              <a:t>transconductance</a:t>
            </a:r>
            <a:r>
              <a:rPr lang="en-US" dirty="0" smtClean="0"/>
              <a:t> (G</a:t>
            </a:r>
            <a:r>
              <a:rPr lang="en-US" baseline="-25000" dirty="0" smtClean="0"/>
              <a:t>m</a:t>
            </a:r>
            <a:r>
              <a:rPr lang="en-US" dirty="0" smtClean="0"/>
              <a:t>)</a:t>
            </a:r>
          </a:p>
          <a:p>
            <a:r>
              <a:rPr lang="en-US" dirty="0" err="1" smtClean="0"/>
              <a:t>Subthreshold</a:t>
            </a:r>
            <a:r>
              <a:rPr lang="en-US" dirty="0" smtClean="0"/>
              <a:t> (leakage) current (</a:t>
            </a:r>
            <a:r>
              <a:rPr lang="en-US" dirty="0" err="1" smtClean="0"/>
              <a:t>I</a:t>
            </a:r>
            <a:r>
              <a:rPr lang="en-US" baseline="-25000" dirty="0" err="1" smtClean="0"/>
              <a:t>off</a:t>
            </a:r>
            <a:r>
              <a:rPr lang="en-US" dirty="0" smtClean="0"/>
              <a:t>)</a:t>
            </a:r>
          </a:p>
          <a:p>
            <a:r>
              <a:rPr lang="en-US" dirty="0" smtClean="0"/>
              <a:t>Oxide tunneling current / gate current (</a:t>
            </a:r>
            <a:r>
              <a:rPr lang="en-US" dirty="0" err="1" smtClean="0"/>
              <a:t>I</a:t>
            </a:r>
            <a:r>
              <a:rPr lang="en-US" baseline="-25000" dirty="0" err="1" smtClean="0"/>
              <a:t>g</a:t>
            </a:r>
            <a:r>
              <a:rPr lang="en-US" dirty="0" smtClean="0"/>
              <a:t>)</a:t>
            </a:r>
          </a:p>
          <a:p>
            <a:endParaRPr lang="en-US" dirty="0"/>
          </a:p>
        </p:txBody>
      </p:sp>
      <p:sp>
        <p:nvSpPr>
          <p:cNvPr id="4" name="Slide Number Placeholder 3"/>
          <p:cNvSpPr>
            <a:spLocks noGrp="1"/>
          </p:cNvSpPr>
          <p:nvPr>
            <p:ph type="sldNum" sz="quarter" idx="12"/>
          </p:nvPr>
        </p:nvSpPr>
        <p:spPr/>
        <p:txBody>
          <a:bodyPr/>
          <a:lstStyle/>
          <a:p>
            <a:fld id="{5ED5B880-2577-48A1-BAA1-A15E3F68CF77}"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828</TotalTime>
  <Words>3741</Words>
  <Application>Microsoft Office PowerPoint</Application>
  <PresentationFormat>On-screen Show (4:3)</PresentationFormat>
  <Paragraphs>437</Paragraphs>
  <Slides>48</Slides>
  <Notes>3</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Flow</vt:lpstr>
      <vt:lpstr>Fabrication Variability</vt:lpstr>
      <vt:lpstr>Overview</vt:lpstr>
      <vt:lpstr>What is Fabrication Variability?</vt:lpstr>
      <vt:lpstr>Why is Fabrication Variability Significant?</vt:lpstr>
      <vt:lpstr>Types of Variability</vt:lpstr>
      <vt:lpstr>Systematic Variability</vt:lpstr>
      <vt:lpstr>Random Variability</vt:lpstr>
      <vt:lpstr>Systematic vs. Random Variability</vt:lpstr>
      <vt:lpstr>Parameters That Vary</vt:lpstr>
      <vt:lpstr>Sources of Variability</vt:lpstr>
      <vt:lpstr>Random Discrete Doping (RDD)</vt:lpstr>
      <vt:lpstr>Random Discrete Doping (RDD)</vt:lpstr>
      <vt:lpstr>Effects of RDD</vt:lpstr>
      <vt:lpstr>Line-edge &amp; Line-width roughness (LER &amp; LWR)</vt:lpstr>
      <vt:lpstr>Line-edge &amp; Line-width roughness (LER &amp; LWR)</vt:lpstr>
      <vt:lpstr>Line-edge &amp; Line-width roughness (LER &amp; LWR)</vt:lpstr>
      <vt:lpstr>Interface roughness &amp; oxide thickness variation</vt:lpstr>
      <vt:lpstr>Interface roughness &amp; oxide thickness variation</vt:lpstr>
      <vt:lpstr>Interface roughness &amp; oxide thickness variation</vt:lpstr>
      <vt:lpstr>Interface roughness &amp; oxide thickness variation</vt:lpstr>
      <vt:lpstr>Polysilicon Granularity</vt:lpstr>
      <vt:lpstr>Polysilicon Granularity</vt:lpstr>
      <vt:lpstr>Polysilicon Granularity</vt:lpstr>
      <vt:lpstr>High-k dielectric morphology</vt:lpstr>
      <vt:lpstr>Analyzing and Modeling Process Variability</vt:lpstr>
      <vt:lpstr>Models of Process Variability</vt:lpstr>
      <vt:lpstr>Worst-case Corner Model</vt:lpstr>
      <vt:lpstr>Worst-case Corner Model</vt:lpstr>
      <vt:lpstr>Worst-case Corner Model</vt:lpstr>
      <vt:lpstr>Worst-case Corner Model vs Statistical Corner Model</vt:lpstr>
      <vt:lpstr>Statistical Corner Model</vt:lpstr>
      <vt:lpstr>TCAD-based Statistical Model</vt:lpstr>
      <vt:lpstr>Monte Carlo Model</vt:lpstr>
      <vt:lpstr>Statistical Timing Analysis</vt:lpstr>
      <vt:lpstr>Statistical Timing Analysis</vt:lpstr>
      <vt:lpstr>Statistical Timing Analysis</vt:lpstr>
      <vt:lpstr>Statistical Leakage Power Analysis </vt:lpstr>
      <vt:lpstr>Statistical Leakage Power Analysis </vt:lpstr>
      <vt:lpstr>Statistical Leakage Power Analysis </vt:lpstr>
      <vt:lpstr>Mitigating Process Variability</vt:lpstr>
      <vt:lpstr>Statistical Gate Sizing</vt:lpstr>
      <vt:lpstr>Statistical Buffer Insertion</vt:lpstr>
      <vt:lpstr>Post-silicon tunable clock tree</vt:lpstr>
      <vt:lpstr>Adaptive Body Bias (ABB)</vt:lpstr>
      <vt:lpstr>Adaptive Supply Voltage (ASV)</vt:lpstr>
      <vt:lpstr>Adaptive Body Bias (ABB) &amp; Adaptive Supply Voltage (ASV)</vt:lpstr>
      <vt:lpstr>Ring Oscillators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Edwards</dc:creator>
  <cp:lastModifiedBy>James Edwards</cp:lastModifiedBy>
  <cp:revision>98</cp:revision>
  <dcterms:created xsi:type="dcterms:W3CDTF">2011-12-07T18:26:45Z</dcterms:created>
  <dcterms:modified xsi:type="dcterms:W3CDTF">2011-12-08T20:20:43Z</dcterms:modified>
</cp:coreProperties>
</file>